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Microsoft_Equation1.bin" ContentType="application/vnd.openxmlformats-officedocument.oleObject"/>
  <Override PartName="/ppt/embeddings/Microsoft_Equation2.bin" ContentType="application/vnd.openxmlformats-officedocument.oleObject"/>
  <Override PartName="/ppt/embeddings/Microsoft_Equation3.bin" ContentType="application/vnd.openxmlformats-officedocument.oleObject"/>
  <Override PartName="/ppt/embeddings/Microsoft_Equation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1" r:id="rId3"/>
    <p:sldId id="257" r:id="rId4"/>
    <p:sldId id="262" r:id="rId5"/>
    <p:sldId id="263" r:id="rId6"/>
    <p:sldId id="264" r:id="rId7"/>
    <p:sldId id="266" r:id="rId8"/>
    <p:sldId id="272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1FB-2970-5A4A-82E0-25DF56FDD38A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A9A-2A4C-4C45-94D4-4F10E541C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1FB-2970-5A4A-82E0-25DF56FDD38A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A9A-2A4C-4C45-94D4-4F10E541C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1FB-2970-5A4A-82E0-25DF56FDD38A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A9A-2A4C-4C45-94D4-4F10E541C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1FB-2970-5A4A-82E0-25DF56FDD38A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A9A-2A4C-4C45-94D4-4F10E541C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1FB-2970-5A4A-82E0-25DF56FDD38A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A9A-2A4C-4C45-94D4-4F10E541C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1FB-2970-5A4A-82E0-25DF56FDD38A}" type="datetimeFigureOut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A9A-2A4C-4C45-94D4-4F10E541C1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1FB-2970-5A4A-82E0-25DF56FDD38A}" type="datetimeFigureOut">
              <a:rPr lang="en-US" smtClean="0"/>
              <a:t>3/1/15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A9A-2A4C-4C45-94D4-4F10E541C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1FB-2970-5A4A-82E0-25DF56FDD38A}" type="datetimeFigureOut">
              <a:rPr lang="en-US" smtClean="0"/>
              <a:t>3/1/15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A9A-2A4C-4C45-94D4-4F10E541C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1FB-2970-5A4A-82E0-25DF56FDD38A}" type="datetimeFigureOut">
              <a:rPr lang="en-US" smtClean="0"/>
              <a:t>3/1/15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A9A-2A4C-4C45-94D4-4F10E541C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1FB-2970-5A4A-82E0-25DF56FDD38A}" type="datetimeFigureOut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D854A9A-2A4C-4C45-94D4-4F10E541C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571FB-2970-5A4A-82E0-25DF56FDD38A}" type="datetimeFigureOut">
              <a:rPr lang="en-US" smtClean="0"/>
              <a:t>3/1/15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54A9A-2A4C-4C45-94D4-4F10E541C1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A571FB-2970-5A4A-82E0-25DF56FDD38A}" type="datetimeFigureOut">
              <a:rPr lang="en-US" smtClean="0"/>
              <a:t>3/1/15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D854A9A-2A4C-4C45-94D4-4F10E541C1C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2.bin"/><Relationship Id="rId4" Type="http://schemas.openxmlformats.org/officeDocument/2006/relationships/image" Target="../media/image6.emf"/><Relationship Id="rId5" Type="http://schemas.openxmlformats.org/officeDocument/2006/relationships/image" Target="../media/image7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3.bin"/><Relationship Id="rId4" Type="http://schemas.openxmlformats.org/officeDocument/2006/relationships/image" Target="../media/image8.emf"/><Relationship Id="rId5" Type="http://schemas.openxmlformats.org/officeDocument/2006/relationships/image" Target="../media/image9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quation4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Radius and Interval of Convergence for Power Series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Rizzi – </a:t>
            </a:r>
            <a:r>
              <a:rPr lang="en-US" dirty="0" err="1" smtClean="0"/>
              <a:t>Calc</a:t>
            </a:r>
            <a:r>
              <a:rPr lang="en-US" dirty="0" smtClean="0"/>
              <a:t>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51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Convergence of Geometric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what values of </a:t>
            </a:r>
            <a:r>
              <a:rPr lang="en-US" sz="3200" i="1" dirty="0" smtClean="0"/>
              <a:t>x</a:t>
            </a:r>
            <a:r>
              <a:rPr lang="en-US" sz="3200" dirty="0" smtClean="0"/>
              <a:t> will the following geometric series converge?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0443199"/>
              </p:ext>
            </p:extLst>
          </p:nvPr>
        </p:nvGraphicFramePr>
        <p:xfrm>
          <a:off x="3463925" y="2478088"/>
          <a:ext cx="2209800" cy="182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3" imgW="584200" imgH="482600" progId="Equation.3">
                  <p:embed/>
                </p:oleObj>
              </mc:Choice>
              <mc:Fallback>
                <p:oleObj name="Equation" r:id="rId3" imgW="584200" imgH="482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63925" y="2478088"/>
                        <a:ext cx="2209800" cy="1825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989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Power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power series is an infinite polynomial representation of a </a:t>
            </a:r>
            <a:r>
              <a:rPr lang="en-US" sz="2800" dirty="0" smtClean="0"/>
              <a:t>function that involves increasing powers of </a:t>
            </a:r>
            <a:r>
              <a:rPr lang="en-US" sz="2800" i="1" dirty="0" smtClean="0"/>
              <a:t>x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0631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Convergence of a Power Series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95071" y="1100628"/>
                <a:ext cx="8569894" cy="3579849"/>
              </a:xfrm>
            </p:spPr>
            <p:txBody>
              <a:bodyPr>
                <a:noAutofit/>
              </a:bodyPr>
              <a:lstStyle/>
              <a:p>
                <a:r>
                  <a:rPr lang="en-US" sz="2800" u="sng" dirty="0" smtClean="0"/>
                  <a:t>Convergence</a:t>
                </a:r>
                <a:r>
                  <a:rPr lang="en-US" sz="2800" dirty="0" smtClean="0"/>
                  <a:t> refers to the accuracy of the polynomial for any x value</a:t>
                </a:r>
              </a:p>
              <a:p>
                <a:r>
                  <a:rPr lang="en-US" sz="2800" dirty="0" smtClean="0"/>
                  <a:t>A power series centered at c can do one of three things:</a:t>
                </a:r>
                <a:endParaRPr lang="en-US" sz="2800" dirty="0"/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sz="2800" dirty="0" smtClean="0"/>
                  <a:t>The series converges only at c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sz="2800" dirty="0" smtClean="0"/>
                  <a:t>The series converges over a specific interval </a:t>
                </a:r>
                <a:br>
                  <a:rPr lang="en-US" sz="2800" dirty="0" smtClean="0"/>
                </a:br>
                <a14:m>
                  <m:oMath xmlns:m="http://schemas.openxmlformats.org/officeDocument/2006/math" xmlns="">
                    <m:r>
                      <a:rPr lang="en-US" sz="2800" i="1" dirty="0" smtClean="0">
                        <a:latin typeface="Cambria Math"/>
                      </a:rPr>
                      <m:t>(</m:t>
                    </m:r>
                    <m:r>
                      <a:rPr lang="en-US" sz="2800" i="1" dirty="0" smtClean="0">
                        <a:latin typeface="Cambria Math"/>
                      </a:rPr>
                      <m:t>𝑐</m:t>
                    </m:r>
                    <m:r>
                      <a:rPr lang="en-US" sz="2800" i="1" dirty="0" smtClean="0">
                        <a:latin typeface="Cambria Math"/>
                      </a:rPr>
                      <m:t>−</m:t>
                    </m:r>
                    <m:r>
                      <a:rPr lang="en-US" sz="2800" i="1" dirty="0" smtClean="0">
                        <a:latin typeface="Cambria Math"/>
                      </a:rPr>
                      <m:t>𝑅</m:t>
                    </m:r>
                    <m:r>
                      <a:rPr lang="en-US" sz="2800" i="1" dirty="0" smtClean="0">
                        <a:latin typeface="Cambria Math"/>
                      </a:rPr>
                      <m:t>, </m:t>
                    </m:r>
                    <m:r>
                      <a:rPr lang="en-US" sz="2800" i="1" dirty="0" err="1" smtClean="0">
                        <a:latin typeface="Cambria Math"/>
                      </a:rPr>
                      <m:t>𝑐</m:t>
                    </m:r>
                    <m:r>
                      <a:rPr lang="en-US" sz="2800" i="1" dirty="0" err="1" smtClean="0">
                        <a:latin typeface="Cambria Math"/>
                      </a:rPr>
                      <m:t>+</m:t>
                    </m:r>
                    <m:r>
                      <a:rPr lang="en-US" sz="2800" i="1" dirty="0" err="1" smtClean="0">
                        <a:latin typeface="Cambria Math"/>
                      </a:rPr>
                      <m:t>𝑅</m:t>
                    </m:r>
                    <m:r>
                      <a:rPr lang="en-US" sz="28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/>
                  <a:t>This is the “interval of convergence”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sz="2800" dirty="0" smtClean="0"/>
                  <a:t>The series converges for all x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95071" y="1100628"/>
                <a:ext cx="8569894" cy="3579849"/>
              </a:xfrm>
              <a:blipFill rotWithShape="1">
                <a:blip r:embed="rId2"/>
                <a:stretch>
                  <a:fillRect l="-1422" t="-1533" r="-1209" b="-88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6628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Representation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-384875" y="1600200"/>
                <a:ext cx="5003381" cy="4525963"/>
              </a:xfrm>
            </p:spPr>
            <p:txBody>
              <a:bodyPr>
                <a:normAutofit/>
              </a:bodyPr>
              <a:lstStyle/>
              <a:p>
                <a:pPr marL="914400" lvl="1" indent="-514350">
                  <a:buFont typeface="+mj-lt"/>
                  <a:buAutoNum type="arabicPeriod"/>
                </a:pPr>
                <a:r>
                  <a:rPr lang="en-US" sz="2400" dirty="0" smtClean="0"/>
                  <a:t>The series converges only at c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sz="2400" dirty="0" smtClean="0"/>
                  <a:t>The series converges over a specific interval </a:t>
                </a:r>
                <a:br>
                  <a:rPr lang="en-US" sz="2400" dirty="0" smtClean="0"/>
                </a:br>
                <a14:m>
                  <m:oMath xmlns:m="http://schemas.openxmlformats.org/officeDocument/2006/math" xmlns="">
                    <m:r>
                      <a:rPr lang="en-US" sz="2400" i="1" dirty="0" smtClean="0">
                        <a:latin typeface="Cambria Math"/>
                      </a:rPr>
                      <m:t>(</m:t>
                    </m:r>
                    <m:r>
                      <a:rPr lang="en-US" sz="2400" i="1" dirty="0" smtClean="0">
                        <a:latin typeface="Cambria Math"/>
                      </a:rPr>
                      <m:t>𝑐</m:t>
                    </m:r>
                    <m:r>
                      <a:rPr lang="en-US" sz="2400" i="1" dirty="0" smtClean="0">
                        <a:latin typeface="Cambria Math"/>
                      </a:rPr>
                      <m:t>−</m:t>
                    </m:r>
                    <m:r>
                      <a:rPr lang="en-US" sz="2400" i="1" dirty="0" smtClean="0">
                        <a:latin typeface="Cambria Math"/>
                      </a:rPr>
                      <m:t>𝑅</m:t>
                    </m:r>
                    <m:r>
                      <a:rPr lang="en-US" sz="2400" i="1" dirty="0" smtClean="0">
                        <a:latin typeface="Cambria Math"/>
                      </a:rPr>
                      <m:t>, </m:t>
                    </m:r>
                    <m:r>
                      <a:rPr lang="en-US" sz="2400" i="1" dirty="0" err="1" smtClean="0">
                        <a:latin typeface="Cambria Math"/>
                      </a:rPr>
                      <m:t>𝑐</m:t>
                    </m:r>
                    <m:r>
                      <a:rPr lang="en-US" sz="2400" i="1" dirty="0" err="1" smtClean="0">
                        <a:latin typeface="Cambria Math"/>
                      </a:rPr>
                      <m:t>+</m:t>
                    </m:r>
                    <m:r>
                      <a:rPr lang="en-US" sz="2400" i="1" dirty="0" err="1" smtClean="0">
                        <a:latin typeface="Cambria Math"/>
                      </a:rPr>
                      <m:t>𝑅</m:t>
                    </m:r>
                    <m:r>
                      <a:rPr lang="en-US" sz="2400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400" dirty="0" smtClean="0"/>
                  <a:t>…This is the “interval of convergence”</a:t>
                </a:r>
              </a:p>
              <a:p>
                <a:pPr marL="914400" lvl="1" indent="-514350">
                  <a:buFont typeface="+mj-lt"/>
                  <a:buAutoNum type="arabicPeriod"/>
                </a:pPr>
                <a:r>
                  <a:rPr lang="en-US" sz="2400" dirty="0" smtClean="0"/>
                  <a:t>The series converges for all x</a:t>
                </a:r>
              </a:p>
              <a:p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-384875" y="1600200"/>
                <a:ext cx="5003381" cy="4525963"/>
              </a:xfrm>
              <a:blipFill rotWithShape="1">
                <a:blip r:embed="rId2"/>
                <a:stretch>
                  <a:fillRect t="-943" r="-3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5872" y="1326004"/>
            <a:ext cx="4628128" cy="355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84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an Interval of Convergence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7525"/>
            <a:ext cx="8229600" cy="547742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Use the ratio test to determine where the function converges.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Taking the limit as n goes to infinity, we can solve for x by setting the resulting expression &lt; 1. This tells us the </a:t>
            </a:r>
            <a:r>
              <a:rPr lang="en-US" sz="2600" u="sng" dirty="0" smtClean="0"/>
              <a:t>radius of convergence</a:t>
            </a:r>
            <a:r>
              <a:rPr lang="en-US" sz="2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Set up an interval by finding where the series is centered.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dirty="0" smtClean="0"/>
              <a:t>Test the endpoints separately for convergence. This is important!!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306116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3181"/>
            <a:ext cx="8229600" cy="546459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Find the interval of convergence of the following summation: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Use the ratio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Find the radius of convergence.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Set up an interval. (Where is the series centered?)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Test the endpoints by plugging them in for x.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5324720"/>
              </p:ext>
            </p:extLst>
          </p:nvPr>
        </p:nvGraphicFramePr>
        <p:xfrm>
          <a:off x="3305175" y="1660525"/>
          <a:ext cx="2568575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3" imgW="914400" imgH="457200" progId="Equation.3">
                  <p:embed/>
                </p:oleObj>
              </mc:Choice>
              <mc:Fallback>
                <p:oleObj name="Equation" r:id="rId3" imgW="9144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05175" y="1660525"/>
                        <a:ext cx="2568575" cy="1284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17241" y="2841096"/>
            <a:ext cx="2169559" cy="994381"/>
          </a:xfrm>
          <a:prstGeom prst="rect">
            <a:avLst/>
          </a:prstGeom>
          <a:ln w="12700" cap="sq" cmpd="sng">
            <a:solidFill>
              <a:srgbClr val="797B7E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91358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3181"/>
            <a:ext cx="8229600" cy="546459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Find the interval of convergence of the following summation: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Use the ratio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Find the radius of convergence.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Set up an interval. (Where is the series centered?)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Test the endpoints by plugging them in for x.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70470"/>
              </p:ext>
            </p:extLst>
          </p:nvPr>
        </p:nvGraphicFramePr>
        <p:xfrm>
          <a:off x="3394075" y="1660525"/>
          <a:ext cx="2390775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850900" imgH="457200" progId="Equation.3">
                  <p:embed/>
                </p:oleObj>
              </mc:Choice>
              <mc:Fallback>
                <p:oleObj name="Equation" r:id="rId3" imgW="8509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94075" y="1660525"/>
                        <a:ext cx="2390775" cy="1284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19481" y="2841096"/>
            <a:ext cx="1663529" cy="6491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38921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it!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3181"/>
            <a:ext cx="8229600" cy="546459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Find the interval of convergence of the following summation: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Use the ratio test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Find the radius of convergence.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Set up an interval. (Where is the series centered?)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Test the endpoints by plugging them in for x.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0107086"/>
              </p:ext>
            </p:extLst>
          </p:nvPr>
        </p:nvGraphicFramePr>
        <p:xfrm>
          <a:off x="3625850" y="1660525"/>
          <a:ext cx="1927225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3" imgW="685800" imgH="457200" progId="Equation.3">
                  <p:embed/>
                </p:oleObj>
              </mc:Choice>
              <mc:Fallback>
                <p:oleObj name="Equation" r:id="rId3" imgW="6858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25850" y="1660525"/>
                        <a:ext cx="1927225" cy="1284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3460821" y="5417422"/>
            <a:ext cx="55066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Converges for all x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30970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218</TotalTime>
  <Words>322</Words>
  <Application>Microsoft Macintosh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Angles</vt:lpstr>
      <vt:lpstr>Microsoft Equation</vt:lpstr>
      <vt:lpstr>Radius and Interval of Convergence for Power Series</vt:lpstr>
      <vt:lpstr>Review: Convergence of Geometric Series</vt:lpstr>
      <vt:lpstr>Recall: Power Series</vt:lpstr>
      <vt:lpstr>Convergence of a Power Series</vt:lpstr>
      <vt:lpstr>Visual Representation</vt:lpstr>
      <vt:lpstr>Finding an Interval of Convergence</vt:lpstr>
      <vt:lpstr>Try it!</vt:lpstr>
      <vt:lpstr>Try it!</vt:lpstr>
      <vt:lpstr>Try it!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Rizzi</dc:creator>
  <cp:lastModifiedBy>Craig Rizzi</cp:lastModifiedBy>
  <cp:revision>16</cp:revision>
  <dcterms:created xsi:type="dcterms:W3CDTF">2015-02-22T21:05:31Z</dcterms:created>
  <dcterms:modified xsi:type="dcterms:W3CDTF">2015-03-01T17:37:04Z</dcterms:modified>
</cp:coreProperties>
</file>