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24388" y="228600"/>
            <a:ext cx="20574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985963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TextBox 7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3451225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3255264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8775" y="273050"/>
            <a:ext cx="4597399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325526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305" y="6423585"/>
            <a:ext cx="3316941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228600"/>
            <a:ext cx="3460658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990110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6505" y="4424082"/>
            <a:ext cx="6191157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28600"/>
            <a:ext cx="637838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6505" y="5257799"/>
            <a:ext cx="6191157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6802438" y="2377440"/>
            <a:ext cx="20574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327212" y="4632792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4" y="228600"/>
            <a:ext cx="63871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61816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6179566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212262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46481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49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802438" y="4535424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2575" y="228600"/>
            <a:ext cx="423545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4" y="2571750"/>
            <a:ext cx="4016633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4" y="3733800"/>
            <a:ext cx="4015304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048000" y="6235607"/>
            <a:ext cx="134839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1095" y="6235607"/>
            <a:ext cx="2590705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4624388" y="4534726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4624388" y="2381663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6803136" y="2381662"/>
            <a:ext cx="20574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0" y="3124200"/>
            <a:ext cx="310896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5" y="2365248"/>
            <a:ext cx="42401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0" y="3995737"/>
            <a:ext cx="310896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399" y="6423585"/>
            <a:ext cx="1537447" cy="365125"/>
          </a:xfrm>
        </p:spPr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585"/>
            <a:ext cx="300513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750361" y="3370730"/>
            <a:ext cx="220568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27790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2460625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3"/>
            <a:ext cx="6858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95772" y="954742"/>
            <a:ext cx="681318" cy="5171422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58756"/>
            <a:ext cx="6858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8593111" y="561668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474" y="134471"/>
            <a:ext cx="7556313" cy="995082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498518" y="1129553"/>
            <a:ext cx="7558960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4624668"/>
            <a:ext cx="40386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00600" y="5562599"/>
            <a:ext cx="40386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00600" y="6425640"/>
            <a:ext cx="1232647" cy="365125"/>
          </a:xfrm>
        </p:spPr>
        <p:txBody>
          <a:bodyPr/>
          <a:lstStyle>
            <a:lvl1pPr algn="l">
              <a:defRPr/>
            </a:lvl1pPr>
          </a:lstStyle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311153" y="6425640"/>
            <a:ext cx="2617694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2575" y="228600"/>
            <a:ext cx="4235450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6802438" y="228600"/>
            <a:ext cx="20574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4624388" y="2377440"/>
            <a:ext cx="20574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4624388" y="22860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802438" y="2377440"/>
            <a:ext cx="20574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1779494"/>
            <a:ext cx="30861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24891" y="174812"/>
            <a:ext cx="41330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58907" y="228600"/>
            <a:ext cx="8200930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8906" y="6248774"/>
            <a:ext cx="1474694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6000" y="6248774"/>
            <a:ext cx="5638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05800" y="6248774"/>
            <a:ext cx="554038" cy="365125"/>
          </a:xfrm>
        </p:spPr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003612" y="3110754"/>
            <a:ext cx="26090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285750" y="228600"/>
            <a:ext cx="212725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210550" y="282574"/>
            <a:ext cx="642097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8068235" y="282574"/>
            <a:ext cx="91440" cy="1600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541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99878" y="2447365"/>
            <a:ext cx="36576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7541" y="2070847"/>
            <a:ext cx="36576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99878" y="2070847"/>
            <a:ext cx="36576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985963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7569157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05800" y="242234"/>
            <a:ext cx="554038" cy="365125"/>
          </a:xfrm>
        </p:spPr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66847" y="282574"/>
            <a:ext cx="6858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223185" y="228600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985963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985963"/>
            <a:ext cx="36576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474" y="484094"/>
            <a:ext cx="7556313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474" y="1981200"/>
            <a:ext cx="7556313" cy="4144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5247" y="642358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086602E-4992-7B4A-A86B-ADC8EEDF8EA0}" type="datetimeFigureOut">
              <a:rPr lang="en-US" smtClean="0"/>
              <a:t>2/24/2015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1706" y="6423585"/>
            <a:ext cx="61228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242234"/>
            <a:ext cx="5540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75BBCD23-1F37-D844-BF9B-08DDB494319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</p:sldLayoutIdLs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2000"/>
        </a:spcBef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Lagrange Error Bound </a:t>
            </a:r>
            <a:br>
              <a:rPr lang="en-US" dirty="0" smtClean="0"/>
            </a:br>
            <a:r>
              <a:rPr lang="en-US" dirty="0" smtClean="0"/>
              <a:t>(AKA Lagrange Form of the Remainder)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Rizzi – </a:t>
            </a:r>
            <a:r>
              <a:rPr lang="en-US" dirty="0" err="1" smtClean="0"/>
              <a:t>Calc</a:t>
            </a:r>
            <a:r>
              <a:rPr lang="en-US" dirty="0" smtClean="0"/>
              <a:t> BC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7969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Find the fifth degree </a:t>
            </a:r>
            <a:r>
              <a:rPr lang="en-US" sz="3200" dirty="0" err="1" smtClean="0"/>
              <a:t>Maclaurin</a:t>
            </a:r>
            <a:r>
              <a:rPr lang="en-US" sz="3200" dirty="0" smtClean="0"/>
              <a:t> polynomial for sin(x) and use it to approximate sin(1)</a:t>
            </a:r>
          </a:p>
          <a:p>
            <a:endParaRPr lang="en-US" sz="3200" dirty="0"/>
          </a:p>
          <a:p>
            <a:r>
              <a:rPr lang="en-US" sz="3200" dirty="0" smtClean="0"/>
              <a:t>How much error is involved in this approximation?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78356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When a Taylor polynomial is used to approximate a function, we need a way to see how accurately the polynomial approximates the function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In English: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500" y="3422650"/>
            <a:ext cx="5956300" cy="5715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1900" y="5291631"/>
            <a:ext cx="6680200" cy="1130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8565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Cases for Remainder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800" dirty="0" smtClean="0"/>
                  <a:t>Taylor Polynomial is alternating</a:t>
                </a:r>
              </a:p>
              <a:p>
                <a:pPr lvl="1"/>
                <a:r>
                  <a:rPr lang="en-US" sz="2400" dirty="0" smtClean="0"/>
                  <a:t>The first omitted term (or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  <m:r>
                          <a:rPr lang="en-US" sz="2400" b="0" i="1" smtClean="0">
                            <a:latin typeface="Cambria Math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US" sz="2400" dirty="0" smtClean="0"/>
                  <a:t>) is the upper bound on the error</a:t>
                </a:r>
                <a:endParaRPr lang="en-US" sz="2400" dirty="0"/>
              </a:p>
              <a:p>
                <a:pPr lvl="1"/>
                <a:endParaRPr lang="en-US" sz="2400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sz="2800" dirty="0" smtClean="0"/>
                  <a:t>Taylor Polynomial is nonnegative</a:t>
                </a:r>
              </a:p>
              <a:p>
                <a:pPr lvl="1"/>
                <a:r>
                  <a:rPr lang="en-US" sz="2600" dirty="0" smtClean="0"/>
                  <a:t>Lagrange Remainder</a:t>
                </a:r>
              </a:p>
              <a:p>
                <a:pPr lvl="1"/>
                <a:r>
                  <a:rPr lang="en-US" sz="2600" dirty="0" smtClean="0"/>
                  <a:t>Again, we are only concerned with an upper bound on the error (or maximum error)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69" t="-16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41048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Taylor’s Theorem and Lagrange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98474" y="1981200"/>
                <a:ext cx="7556313" cy="4456545"/>
              </a:xfrm>
            </p:spPr>
            <p:txBody>
              <a:bodyPr>
                <a:noAutofit/>
              </a:bodyPr>
              <a:lstStyle/>
              <a:p>
                <a:endParaRPr lang="en-US" sz="2400" dirty="0" smtClean="0"/>
              </a:p>
              <a:p>
                <a:endParaRPr lang="en-US" sz="2400" dirty="0"/>
              </a:p>
              <a:p>
                <a:endParaRPr lang="en-US" sz="2400" dirty="0" smtClean="0"/>
              </a:p>
              <a:p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r>
                  <a:rPr lang="en-US" sz="2400" dirty="0" smtClean="0"/>
                  <a:t>Note that z is somewhere in the interval (x, c</a:t>
                </a:r>
                <a:r>
                  <a:rPr lang="en-US" sz="2400" dirty="0" smtClean="0"/>
                  <a:t>). We are generally not able to find z specifically.</a:t>
                </a:r>
              </a:p>
              <a:p>
                <a:r>
                  <a:rPr lang="en-US" sz="2400" dirty="0" smtClean="0"/>
                  <a:t>The error is AT MOST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/>
                          </a:rPr>
                          <m:t>𝑅</m:t>
                        </m:r>
                      </m:e>
                      <m:sub>
                        <m:r>
                          <a:rPr lang="en-US" sz="24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  <m:r>
                      <a:rPr lang="en-US" sz="2400" b="0" i="1" smtClean="0">
                        <a:latin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)</m:t>
                    </m:r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98474" y="1981200"/>
                <a:ext cx="7556313" cy="4456545"/>
              </a:xfrm>
              <a:blipFill rotWithShape="1">
                <a:blip r:embed="rId2"/>
                <a:stretch>
                  <a:fillRect l="-565" b="-492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930400"/>
            <a:ext cx="9144000" cy="298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0990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400" dirty="0" smtClean="0"/>
                  <a:t>Write the fourth-degree </a:t>
                </a:r>
                <a:r>
                  <a:rPr lang="en-US" sz="2400" dirty="0" err="1" smtClean="0"/>
                  <a:t>Maclaurin</a:t>
                </a:r>
                <a:r>
                  <a:rPr lang="en-US" sz="2400" dirty="0" smtClean="0"/>
                  <a:t> polynomial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</a:rPr>
                          <m:t>𝑒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en-US" sz="2400" dirty="0" smtClean="0"/>
                  <a:t>. Use it to approximate </a:t>
                </a:r>
                <a:r>
                  <a:rPr lang="en-US" sz="2400" i="1" dirty="0" smtClean="0"/>
                  <a:t>e</a:t>
                </a:r>
                <a:r>
                  <a:rPr lang="en-US" sz="2400" dirty="0" smtClean="0"/>
                  <a:t>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Find the Lagrange error bound for the maximum error when |x|≤ 1.</a:t>
                </a:r>
              </a:p>
              <a:p>
                <a:endParaRPr lang="en-US" sz="2400" dirty="0"/>
              </a:p>
              <a:p>
                <a:r>
                  <a:rPr lang="en-US" sz="2400" dirty="0" smtClean="0"/>
                  <a:t>Use your answer to find an interval [a, b] such that a ≤ </a:t>
                </a:r>
                <a:r>
                  <a:rPr lang="en-US" sz="2400" i="1" dirty="0" smtClean="0"/>
                  <a:t>e </a:t>
                </a:r>
                <a:r>
                  <a:rPr lang="en-US" sz="2400" dirty="0" smtClean="0"/>
                  <a:t>≤ b</a:t>
                </a:r>
                <a:endParaRPr lang="en-US" sz="24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565" t="-1324" b="-5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/>
          <a:srcRect l="48283" t="56372" r="23636" b="8008"/>
          <a:stretch/>
        </p:blipFill>
        <p:spPr>
          <a:xfrm>
            <a:off x="3833091" y="334817"/>
            <a:ext cx="3767835" cy="15586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794083668"/>
      </p:ext>
    </p:extLst>
  </p:cSld>
  <p:clrMapOvr>
    <a:masterClrMapping/>
  </p:clrMapOvr>
</p:sld>
</file>

<file path=ppt/theme/theme1.xml><?xml version="1.0" encoding="utf-8"?>
<a:theme xmlns:a="http://schemas.openxmlformats.org/drawingml/2006/main" name="Advantag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Advantage">
      <a:maj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Rockwell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Advantage.thmx</Template>
  <TotalTime>51</TotalTime>
  <Words>209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Advantage</vt:lpstr>
      <vt:lpstr>Lagrange Error Bound  (AKA Lagrange Form of the Remainder)</vt:lpstr>
      <vt:lpstr>Warm Up</vt:lpstr>
      <vt:lpstr>Remainder</vt:lpstr>
      <vt:lpstr>Two Cases for Remainder</vt:lpstr>
      <vt:lpstr>Taylor’s Theorem and Lagrange</vt:lpstr>
      <vt:lpstr>Application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Lagrange Error Bound  (AKA Lagrange Form of the Remainder)</dc:title>
  <dc:creator>Craig Rizzi</dc:creator>
  <cp:lastModifiedBy>Windows User</cp:lastModifiedBy>
  <cp:revision>6</cp:revision>
  <dcterms:created xsi:type="dcterms:W3CDTF">2015-02-22T20:20:48Z</dcterms:created>
  <dcterms:modified xsi:type="dcterms:W3CDTF">2015-02-24T15:14:48Z</dcterms:modified>
</cp:coreProperties>
</file>