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7CFCEE7-5A7B-1745-86C0-3F33F8A7FACD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1E531F-4B08-0144-BE52-8F8D9C235C7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9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12.emf"/><Relationship Id="rId5" Type="http://schemas.openxmlformats.org/officeDocument/2006/relationships/oleObject" Target="../embeddings/Microsoft_Equation4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9-4 Comparisons of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2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0838" indent="-350838">
              <a:buClr>
                <a:srgbClr val="0073AE"/>
              </a:buClr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Use the Direct Comparison Test to determine whether a series converges or diverges.</a:t>
            </a:r>
          </a:p>
          <a:p>
            <a:pPr marL="350838" indent="-350838">
              <a:buClr>
                <a:srgbClr val="0073AE"/>
              </a:buClr>
              <a:buNone/>
            </a:pPr>
            <a:endParaRPr lang="en-US" dirty="0" smtClean="0">
              <a:latin typeface="Arial" charset="0"/>
            </a:endParaRPr>
          </a:p>
          <a:p>
            <a:pPr marL="350838" indent="-350838">
              <a:buClr>
                <a:srgbClr val="0073AE"/>
              </a:buClr>
              <a:buFont typeface="Wingdings" charset="0"/>
              <a:buChar char="n"/>
            </a:pPr>
            <a:r>
              <a:rPr lang="en-US" dirty="0" smtClean="0">
                <a:latin typeface="Arial" charset="0"/>
              </a:rPr>
              <a:t>Use the Limit Comparison Test to determine whether a series converges or diverges.</a:t>
            </a:r>
          </a:p>
        </p:txBody>
      </p:sp>
    </p:spTree>
    <p:extLst>
      <p:ext uri="{BB962C8B-B14F-4D97-AF65-F5344CB8AC3E}">
        <p14:creationId xmlns:p14="http://schemas.microsoft.com/office/powerpoint/2010/main" val="345693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Comparison Test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800" y="3016965"/>
            <a:ext cx="5100638" cy="739775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4159965"/>
            <a:ext cx="59436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5302965"/>
            <a:ext cx="7880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55613" y="1577103"/>
            <a:ext cx="8226425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Font typeface="Wingdings" charset="0"/>
              <a:buNone/>
            </a:pP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following pairs, the second series cannot be tested by the same convergence test as the first series even though it is similar to the first.</a:t>
            </a:r>
          </a:p>
        </p:txBody>
      </p:sp>
    </p:spTree>
    <p:extLst>
      <p:ext uri="{BB962C8B-B14F-4D97-AF65-F5344CB8AC3E}">
        <p14:creationId xmlns:p14="http://schemas.microsoft.com/office/powerpoint/2010/main" val="227795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Comparison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309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idea is to compare a slightly more complex series with a simple one that you know the convergence of</a:t>
            </a:r>
            <a:endParaRPr lang="en-US" sz="3200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59317"/>
            <a:ext cx="82042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69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Comparison Example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839417"/>
            <a:ext cx="8229600" cy="52562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Determine the convergence or divergence of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solidFill>
                  <a:srgbClr val="0073AE"/>
                </a:solidFill>
                <a:latin typeface="Arial" charset="0"/>
              </a:rPr>
              <a:t>Solution :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This series resembles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Term-by-term comparison yields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So, by the Direct Comparison Test, the series converges.</a:t>
            </a:r>
            <a:endParaRPr lang="en-US" dirty="0">
              <a:latin typeface="Arial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637" y="1704479"/>
            <a:ext cx="1679447" cy="93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963" y="3382414"/>
            <a:ext cx="5889675" cy="982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347" y="4901042"/>
            <a:ext cx="5081616" cy="951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30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 of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71027"/>
          </a:xfrm>
        </p:spPr>
        <p:txBody>
          <a:bodyPr/>
          <a:lstStyle/>
          <a:p>
            <a:r>
              <a:rPr lang="en-US" dirty="0" smtClean="0"/>
              <a:t>Does the series below converge or diverge?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54888"/>
              </p:ext>
            </p:extLst>
          </p:nvPr>
        </p:nvGraphicFramePr>
        <p:xfrm>
          <a:off x="2017030" y="2471227"/>
          <a:ext cx="5188831" cy="115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879600" imgH="419100" progId="Equation.3">
                  <p:embed/>
                </p:oleObj>
              </mc:Choice>
              <mc:Fallback>
                <p:oleObj name="Equation" r:id="rId3" imgW="18796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7030" y="2471227"/>
                        <a:ext cx="5188831" cy="115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609600" y="4403302"/>
            <a:ext cx="8534399" cy="1792711"/>
            <a:chOff x="609600" y="4403302"/>
            <a:chExt cx="8534399" cy="1792711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609600" y="4403302"/>
              <a:ext cx="8229600" cy="8710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Diverges because:</a:t>
              </a:r>
              <a:endParaRPr lang="en-US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1353692"/>
                </p:ext>
              </p:extLst>
            </p:nvPr>
          </p:nvGraphicFramePr>
          <p:xfrm>
            <a:off x="3314700" y="5040313"/>
            <a:ext cx="2593975" cy="1155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5" imgW="939800" imgH="419100" progId="Equation.3">
                    <p:embed/>
                  </p:oleObj>
                </mc:Choice>
                <mc:Fallback>
                  <p:oleObj name="Equation" r:id="rId5" imgW="939800" imgH="4191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314700" y="5040313"/>
                          <a:ext cx="2593975" cy="1155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Content Placeholder 2"/>
            <p:cNvSpPr txBox="1">
              <a:spLocks/>
            </p:cNvSpPr>
            <p:nvPr/>
          </p:nvSpPr>
          <p:spPr>
            <a:xfrm rot="1489624">
              <a:off x="5908674" y="4838815"/>
              <a:ext cx="3235325" cy="87102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Divergent p-Series</a:t>
              </a:r>
              <a:endParaRPr lang="en-US" dirty="0"/>
            </a:p>
          </p:txBody>
        </p:sp>
        <p:cxnSp>
          <p:nvCxnSpPr>
            <p:cNvPr id="11" name="Elbow Connector 10"/>
            <p:cNvCxnSpPr/>
            <p:nvPr/>
          </p:nvCxnSpPr>
          <p:spPr>
            <a:xfrm rot="10800000" flipV="1">
              <a:off x="6022269" y="5407920"/>
              <a:ext cx="941871" cy="328185"/>
            </a:xfrm>
            <a:prstGeom prst="bentConnector3">
              <a:avLst/>
            </a:prstGeom>
            <a:ln w="5715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512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Comparison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Also used to compare a complex series with a simple known series </a:t>
            </a:r>
            <a:endParaRPr lang="en-US" sz="32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66" y="3133902"/>
            <a:ext cx="8096034" cy="321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559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Comparison Test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2970"/>
          </a:xfrm>
        </p:spPr>
        <p:txBody>
          <a:bodyPr/>
          <a:lstStyle/>
          <a:p>
            <a:r>
              <a:rPr lang="en-US" dirty="0" smtClean="0"/>
              <a:t>Does the following series converge or diverge?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088411"/>
              </p:ext>
            </p:extLst>
          </p:nvPr>
        </p:nvGraphicFramePr>
        <p:xfrm>
          <a:off x="3805238" y="2506663"/>
          <a:ext cx="16129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584200" imgH="393700" progId="Equation.3">
                  <p:embed/>
                </p:oleObj>
              </mc:Choice>
              <mc:Fallback>
                <p:oleObj name="Equation" r:id="rId3" imgW="584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5238" y="2506663"/>
                        <a:ext cx="1612900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10439" y="4624194"/>
            <a:ext cx="8866263" cy="2066925"/>
            <a:chOff x="110439" y="4624194"/>
            <a:chExt cx="8866263" cy="2066925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110439" y="4734639"/>
              <a:ext cx="4053573" cy="185069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Compare with 1/n:</a:t>
              </a:r>
            </a:p>
            <a:p>
              <a:pPr marL="0" indent="0">
                <a:buNone/>
              </a:pPr>
              <a:r>
                <a:rPr lang="en-US" dirty="0" smtClean="0"/>
                <a:t>Since 1/n diverges, so does the series</a:t>
              </a:r>
              <a:endParaRPr lang="en-US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269609"/>
                </p:ext>
              </p:extLst>
            </p:nvPr>
          </p:nvGraphicFramePr>
          <p:xfrm>
            <a:off x="4453914" y="4624194"/>
            <a:ext cx="4522788" cy="206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5" imgW="1638300" imgH="749300" progId="Equation.3">
                    <p:embed/>
                  </p:oleObj>
                </mc:Choice>
                <mc:Fallback>
                  <p:oleObj name="Equation" r:id="rId5" imgW="1638300" imgH="7493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453914" y="4624194"/>
                          <a:ext cx="4522788" cy="2066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8918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p. 616 #3-29 odd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2369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89</TotalTime>
  <Words>199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Apothecary</vt:lpstr>
      <vt:lpstr>Microsoft Equation</vt:lpstr>
      <vt:lpstr>9-4 Comparisons of Series</vt:lpstr>
      <vt:lpstr>Objectives</vt:lpstr>
      <vt:lpstr>Direct Comparison Test</vt:lpstr>
      <vt:lpstr>Direct Comparison Test</vt:lpstr>
      <vt:lpstr>Direct Comparison Example</vt:lpstr>
      <vt:lpstr>One More Example of Direct</vt:lpstr>
      <vt:lpstr>Limit Comparison Test</vt:lpstr>
      <vt:lpstr>Limit Comparison Test Example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Rizzi</dc:creator>
  <cp:lastModifiedBy>Craig Rizzi</cp:lastModifiedBy>
  <cp:revision>5</cp:revision>
  <dcterms:created xsi:type="dcterms:W3CDTF">2015-02-02T22:03:26Z</dcterms:created>
  <dcterms:modified xsi:type="dcterms:W3CDTF">2015-02-02T23:32:34Z</dcterms:modified>
</cp:coreProperties>
</file>