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8" r:id="rId5"/>
    <p:sldId id="271" r:id="rId6"/>
    <p:sldId id="265" r:id="rId7"/>
    <p:sldId id="259" r:id="rId8"/>
    <p:sldId id="264" r:id="rId9"/>
    <p:sldId id="269" r:id="rId10"/>
    <p:sldId id="257" r:id="rId11"/>
    <p:sldId id="272" r:id="rId12"/>
    <p:sldId id="260" r:id="rId13"/>
    <p:sldId id="261" r:id="rId14"/>
    <p:sldId id="273" r:id="rId15"/>
    <p:sldId id="274" r:id="rId16"/>
    <p:sldId id="275" r:id="rId17"/>
    <p:sldId id="267" r:id="rId18"/>
    <p:sldId id="266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3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59E0557-FF11-4361-A1E6-F171657299E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DA42C85-15E8-4DAC-A6E8-459ACDE5C23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athdemos.org/mathdemos/washermethod/gallery/gallery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7-2 Solids of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Rizzi</a:t>
            </a:r>
            <a:r>
              <a:rPr lang="en-US" dirty="0" smtClean="0"/>
              <a:t> – </a:t>
            </a:r>
            <a:r>
              <a:rPr lang="en-US" dirty="0" err="1" smtClean="0"/>
              <a:t>Calc</a:t>
            </a:r>
            <a:r>
              <a:rPr lang="en-US" dirty="0" smtClean="0"/>
              <a:t>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7-2 Solids of Revolution and Solids with Known Cross Sections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Rizzi</a:t>
            </a:r>
            <a:r>
              <a:rPr lang="en-US" dirty="0" smtClean="0"/>
              <a:t> – </a:t>
            </a:r>
            <a:r>
              <a:rPr lang="en-US" dirty="0" err="1" smtClean="0"/>
              <a:t>Calc</a:t>
            </a:r>
            <a:r>
              <a:rPr lang="en-US" dirty="0" smtClean="0"/>
              <a:t>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Warm Up – 1985 </a:t>
            </a:r>
            <a:r>
              <a:rPr lang="en-US" dirty="0" err="1" smtClean="0"/>
              <a:t>bc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5924"/>
            <a:ext cx="8652369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9605" y="3810000"/>
            <a:ext cx="11047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9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 Revolved Around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1" y="1219200"/>
            <a:ext cx="3554539" cy="4114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Find the volume of the solid generated by revolving the region bound by y = 2x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y = 0, and x = 2 around </a:t>
            </a:r>
          </a:p>
          <a:p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(a) the line </a:t>
            </a:r>
            <a:r>
              <a:rPr lang="en-US" sz="2800" i="1" dirty="0" smtClean="0"/>
              <a:t>y</a:t>
            </a:r>
            <a:r>
              <a:rPr lang="en-US" sz="2800" dirty="0"/>
              <a:t> </a:t>
            </a:r>
            <a:r>
              <a:rPr lang="en-US" sz="2800" dirty="0" smtClean="0"/>
              <a:t>= 8</a:t>
            </a:r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dirty="0" smtClean="0"/>
              <a:t>(b) the line x = 3</a:t>
            </a:r>
            <a:endParaRPr lang="en-US" sz="2800" dirty="0"/>
          </a:p>
        </p:txBody>
      </p:sp>
      <p:pic>
        <p:nvPicPr>
          <p:cNvPr id="5" name="Picture 4" descr="Screen Shot 2014-12-13 at 4.0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31" y="1532699"/>
            <a:ext cx="5449869" cy="53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Solids with Known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Example:</a:t>
            </a:r>
          </a:p>
          <a:p>
            <a:endParaRPr lang="en-US" sz="2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54" y="2209800"/>
            <a:ext cx="3658446" cy="31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781425" cy="318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p202.files.wordpress.com/2012/11/imag17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p202.files.wordpress.com/2012/11/imag1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9" y="381000"/>
            <a:ext cx="76449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p202.files.wordpress.com/2012/11/imag1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449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p202.files.wordpress.com/2012/11/imag1770-e1352502910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449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Sections Perpendicular to y-axis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581400" cy="3733800"/>
          </a:xfrm>
        </p:spPr>
        <p:txBody>
          <a:bodyPr>
            <a:normAutofit/>
          </a:bodyPr>
          <a:lstStyle/>
          <a:p>
            <a:r>
              <a:rPr lang="en-US" sz="2800" dirty="0"/>
              <a:t>Find the volume if the cross sections perpendicular </a:t>
            </a:r>
            <a:r>
              <a:rPr lang="en-US" sz="2800" dirty="0" smtClean="0"/>
              <a:t>to the </a:t>
            </a:r>
            <a:r>
              <a:rPr lang="en-US" sz="2800" dirty="0"/>
              <a:t>y-axis of a right triangle are semicircles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566"/>
          <a:stretch/>
        </p:blipFill>
        <p:spPr>
          <a:xfrm>
            <a:off x="4648200" y="1295400"/>
            <a:ext cx="4216400" cy="35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Sections Perpendicular to x-axis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810000" cy="3733800"/>
          </a:xfrm>
        </p:spPr>
        <p:txBody>
          <a:bodyPr>
            <a:normAutofit/>
          </a:bodyPr>
          <a:lstStyle/>
          <a:p>
            <a:r>
              <a:rPr lang="en-US" sz="2800" dirty="0"/>
              <a:t>Find the volume of the solid whose base is bounded </a:t>
            </a:r>
            <a:r>
              <a:rPr lang="en-US" sz="2800" dirty="0" smtClean="0"/>
              <a:t>by the </a:t>
            </a:r>
            <a:r>
              <a:rPr lang="en-US" sz="2800" dirty="0"/>
              <a:t>circle x</a:t>
            </a:r>
            <a:r>
              <a:rPr lang="en-US" sz="2800" baseline="30000" dirty="0"/>
              <a:t>2</a:t>
            </a:r>
            <a:r>
              <a:rPr lang="en-US" sz="2800" dirty="0"/>
              <a:t> + y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dirty="0" smtClean="0"/>
              <a:t>4. The </a:t>
            </a:r>
            <a:r>
              <a:rPr lang="en-US" sz="2800" dirty="0"/>
              <a:t>cross sections perpendicular to the x-</a:t>
            </a:r>
            <a:r>
              <a:rPr lang="en-US" sz="2800" dirty="0" smtClean="0"/>
              <a:t>axis are </a:t>
            </a:r>
            <a:r>
              <a:rPr lang="en-US" sz="2800" dirty="0"/>
              <a:t>squares.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381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</a:t>
            </a:r>
            <a:r>
              <a:rPr lang="en-US" dirty="0" smtClean="0"/>
              <a:t> 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67219" cy="4106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3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Um…what?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region rotated about an axis creates a </a:t>
            </a:r>
            <a:r>
              <a:rPr lang="en-US" sz="3600" u="sng" dirty="0" smtClean="0"/>
              <a:t>solid of revolution</a:t>
            </a:r>
          </a:p>
          <a:p>
            <a:endParaRPr lang="en-US" sz="3600" u="sng" dirty="0"/>
          </a:p>
          <a:p>
            <a:r>
              <a:rPr lang="en-US" sz="3600" dirty="0" smtClean="0">
                <a:hlinkClick r:id="rId2"/>
              </a:rPr>
              <a:t>Visualization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02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7.2 #11, 13, 17, 21, 54, 71 (washer method practice)</a:t>
            </a:r>
          </a:p>
          <a:p>
            <a:endParaRPr lang="en-US" sz="4400" dirty="0"/>
          </a:p>
          <a:p>
            <a:r>
              <a:rPr lang="en-US" sz="4400" dirty="0" smtClean="0"/>
              <a:t>Worksheet (Solids with known cross sections)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29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for Basic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formula for the volume of these solids is pretty intuitive</a:t>
            </a:r>
            <a:endParaRPr lang="en-US" sz="3200" dirty="0"/>
          </a:p>
        </p:txBody>
      </p:sp>
      <p:pic>
        <p:nvPicPr>
          <p:cNvPr id="4" name="Picture 8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6324600" cy="290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4" t="60970" r="53331" b="11388"/>
          <a:stretch/>
        </p:blipFill>
        <p:spPr bwMode="auto">
          <a:xfrm>
            <a:off x="102489" y="3124200"/>
            <a:ext cx="248831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1"/>
                <a:ext cx="5410200" cy="37338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Find the volume of the solid formed by revolving the region bounded by the graph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𝑠𝑖𝑛𝑥</m:t>
                        </m:r>
                      </m:e>
                    </m:rad>
                  </m:oMath>
                </a14:m>
                <a:r>
                  <a:rPr lang="en-US" sz="3200" dirty="0" smtClean="0"/>
                  <a:t> and the 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-axis about the 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-axis.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1"/>
                <a:ext cx="5410200" cy="3733800"/>
              </a:xfrm>
              <a:blipFill rotWithShape="1">
                <a:blip r:embed="rId2"/>
                <a:stretch>
                  <a:fillRect l="-2480" t="-2124" r="-6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87" y="1295400"/>
            <a:ext cx="29455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3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Method with Respect to 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1"/>
                <a:ext cx="4419600" cy="3733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600" dirty="0" smtClean="0"/>
                  <a:t>Find the volume of the solid formed by revolving the region bounded by the graph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+4</m:t>
                    </m:r>
                    <m:r>
                      <a:rPr lang="en-US" sz="3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3600" dirty="0"/>
                  <a:t> and the </a:t>
                </a:r>
                <a:r>
                  <a:rPr lang="en-US" sz="3600" i="1" dirty="0" smtClean="0"/>
                  <a:t>y</a:t>
                </a:r>
                <a:r>
                  <a:rPr lang="en-US" sz="3600" dirty="0" smtClean="0"/>
                  <a:t>-axis </a:t>
                </a:r>
                <a:r>
                  <a:rPr lang="en-US" sz="3600" dirty="0"/>
                  <a:t>about the </a:t>
                </a:r>
                <a:r>
                  <a:rPr lang="en-US" sz="3600" i="1" dirty="0"/>
                  <a:t>y</a:t>
                </a:r>
                <a:r>
                  <a:rPr lang="en-US" sz="3600" dirty="0" smtClean="0"/>
                  <a:t>-axis.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1"/>
                <a:ext cx="4419600" cy="3733800"/>
              </a:xfrm>
              <a:blipFill rotWithShape="1">
                <a:blip r:embed="rId2"/>
                <a:stretch>
                  <a:fillRect l="-3586" t="-3922" r="-8552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88" y="1524000"/>
            <a:ext cx="46196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 oh!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What happens when the region is not totally backed up to the axis of revolution?</a:t>
            </a:r>
          </a:p>
          <a:p>
            <a:endParaRPr lang="en-US" sz="3200" dirty="0"/>
          </a:p>
        </p:txBody>
      </p:sp>
      <p:pic>
        <p:nvPicPr>
          <p:cNvPr id="4" name="Picture 10" descr="im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64008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8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Washer Method Around an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733800"/>
          </a:xfrm>
        </p:spPr>
        <p:txBody>
          <a:bodyPr>
            <a:normAutofit/>
          </a:bodyPr>
          <a:lstStyle/>
          <a:p>
            <a:pPr marL="457200" indent="-457200"/>
            <a:r>
              <a:rPr lang="el-GR" sz="3200" dirty="0" smtClean="0">
                <a:latin typeface="Gill Sans"/>
                <a:cs typeface="Gill Sans"/>
              </a:rPr>
              <a:t>Find </a:t>
            </a:r>
            <a:r>
              <a:rPr lang="el-GR" sz="3200" dirty="0">
                <a:latin typeface="Gill Sans"/>
                <a:cs typeface="Gill Sans"/>
              </a:rPr>
              <a:t>the volume of the solid formed by revolving the region </a:t>
            </a:r>
            <a:r>
              <a:rPr lang="el-GR" sz="3200" dirty="0" smtClean="0">
                <a:latin typeface="Gill Sans"/>
                <a:cs typeface="Gill Sans"/>
              </a:rPr>
              <a:t>bounded </a:t>
            </a:r>
            <a:r>
              <a:rPr lang="el-GR" sz="3200" dirty="0">
                <a:latin typeface="Gill Sans"/>
                <a:cs typeface="Gill Sans"/>
              </a:rPr>
              <a:t>by the graphs </a:t>
            </a:r>
            <a:r>
              <a:rPr lang="en-US" sz="3200" dirty="0" smtClean="0">
                <a:latin typeface="Gill Sans"/>
                <a:cs typeface="Gill Sans"/>
              </a:rPr>
              <a:t>about </a:t>
            </a:r>
            <a:r>
              <a:rPr lang="en-US" sz="3200" dirty="0">
                <a:latin typeface="Gill Sans"/>
                <a:cs typeface="Gill Sans"/>
              </a:rPr>
              <a:t>the </a:t>
            </a:r>
            <a:r>
              <a:rPr lang="en-US" sz="3200" i="1" dirty="0" smtClean="0">
                <a:latin typeface="Gill Sans"/>
                <a:cs typeface="Gill Sans"/>
              </a:rPr>
              <a:t>x</a:t>
            </a:r>
            <a:r>
              <a:rPr lang="en-US" sz="3200" dirty="0">
                <a:latin typeface="Gill Sans"/>
                <a:cs typeface="Gill Sans"/>
              </a:rPr>
              <a:t>-</a:t>
            </a:r>
            <a:r>
              <a:rPr lang="en-US" sz="3200" dirty="0" smtClean="0">
                <a:latin typeface="Gill Sans"/>
                <a:cs typeface="Gill Sans"/>
              </a:rPr>
              <a:t>axis.</a:t>
            </a:r>
            <a:r>
              <a:rPr lang="en-US" sz="3200" dirty="0">
                <a:latin typeface="Gill Sans"/>
                <a:cs typeface="Gill Sans"/>
              </a:rPr>
              <a:t>	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705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667000"/>
            <a:ext cx="29972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914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y-axis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>
            <a:normAutofit/>
          </a:bodyPr>
          <a:lstStyle/>
          <a:p>
            <a:pPr indent="-342900">
              <a:lnSpc>
                <a:spcPct val="110000"/>
              </a:lnSpc>
            </a:pPr>
            <a:r>
              <a:rPr lang="el-GR" sz="2800" dirty="0">
                <a:latin typeface="Arial" charset="0"/>
              </a:rPr>
              <a:t>Find the volume of the solid formed by revolving the region bounded by the graphs of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i="1" dirty="0">
                <a:latin typeface="Arial" charset="0"/>
              </a:rPr>
              <a:t>y</a:t>
            </a:r>
            <a:r>
              <a:rPr lang="en-US" sz="2800" dirty="0">
                <a:latin typeface="Arial" charset="0"/>
              </a:rPr>
              <a:t> = </a:t>
            </a:r>
            <a:r>
              <a:rPr lang="en-US" sz="2800" i="1" dirty="0">
                <a:latin typeface="Arial" charset="0"/>
              </a:rPr>
              <a:t>x</a:t>
            </a:r>
            <a:r>
              <a:rPr lang="en-US" sz="2800" baseline="30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 + 1, </a:t>
            </a:r>
            <a:r>
              <a:rPr lang="en-US" sz="2800" i="1" dirty="0">
                <a:latin typeface="Arial" charset="0"/>
              </a:rPr>
              <a:t>y</a:t>
            </a:r>
            <a:r>
              <a:rPr lang="en-US" sz="2800" dirty="0">
                <a:latin typeface="Arial" charset="0"/>
              </a:rPr>
              <a:t> = 0, </a:t>
            </a:r>
            <a:r>
              <a:rPr lang="en-US" sz="2800" i="1" dirty="0">
                <a:latin typeface="Arial" charset="0"/>
              </a:rPr>
              <a:t>x</a:t>
            </a:r>
            <a:r>
              <a:rPr lang="en-US" sz="2800" dirty="0">
                <a:latin typeface="Arial" charset="0"/>
              </a:rPr>
              <a:t> = 0, and </a:t>
            </a:r>
            <a:r>
              <a:rPr lang="en-US" sz="2800" i="1" dirty="0">
                <a:latin typeface="Arial" charset="0"/>
              </a:rPr>
              <a:t>x</a:t>
            </a:r>
            <a:r>
              <a:rPr lang="en-US" sz="2800" dirty="0">
                <a:latin typeface="Arial" charset="0"/>
              </a:rPr>
              <a:t> = 1 about </a:t>
            </a:r>
            <a:r>
              <a:rPr lang="en-US" sz="2800" i="1" dirty="0">
                <a:latin typeface="Arial" charset="0"/>
              </a:rPr>
              <a:t>y</a:t>
            </a:r>
            <a:r>
              <a:rPr lang="en-US" sz="2800" dirty="0">
                <a:latin typeface="Arial" charset="0"/>
              </a:rPr>
              <a:t>-</a:t>
            </a:r>
            <a:r>
              <a:rPr lang="en-US" sz="2800" dirty="0" smtClean="0">
                <a:latin typeface="Arial" charset="0"/>
              </a:rPr>
              <a:t>axis.</a:t>
            </a:r>
            <a:endParaRPr lang="en-US" sz="2800" i="1" dirty="0">
              <a:latin typeface="Arial" charset="0"/>
            </a:endParaRPr>
          </a:p>
          <a:p>
            <a:pPr marL="0" indent="0">
              <a:buNone/>
            </a:pPr>
            <a:endParaRPr lang="el-GR" sz="2800" dirty="0">
              <a:latin typeface="Arial" charset="0"/>
            </a:endParaRPr>
          </a:p>
          <a:p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63833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Homework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7.2 #1, 5, 9, 31, 35, 39</a:t>
            </a:r>
          </a:p>
          <a:p>
            <a:endParaRPr lang="en-US" sz="4800" dirty="0"/>
          </a:p>
          <a:p>
            <a:r>
              <a:rPr lang="en-US" sz="4800" dirty="0" smtClean="0"/>
              <a:t>All UT except 22, 23, 27</a:t>
            </a:r>
          </a:p>
        </p:txBody>
      </p:sp>
    </p:spTree>
    <p:extLst>
      <p:ext uri="{BB962C8B-B14F-4D97-AF65-F5344CB8AC3E}">
        <p14:creationId xmlns:p14="http://schemas.microsoft.com/office/powerpoint/2010/main" val="653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680</TotalTime>
  <Words>348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 Pop</vt:lpstr>
      <vt:lpstr>7-2 Solids of Revolution</vt:lpstr>
      <vt:lpstr>Um…what?</vt:lpstr>
      <vt:lpstr>Formula for Basic Rotation</vt:lpstr>
      <vt:lpstr>Disk Method</vt:lpstr>
      <vt:lpstr>Disk Method with Respect to y</vt:lpstr>
      <vt:lpstr>Uh oh!</vt:lpstr>
      <vt:lpstr>Washer Method Around an Axis</vt:lpstr>
      <vt:lpstr>About the y-axis</vt:lpstr>
      <vt:lpstr>Homework</vt:lpstr>
      <vt:lpstr>7-2 Solids of Revolution and Solids with Known Cross Sections</vt:lpstr>
      <vt:lpstr>AP Warm Up – 1985 bc</vt:lpstr>
      <vt:lpstr>Solids Revolved Around a Line</vt:lpstr>
      <vt:lpstr>Solids with Known Cross Sections</vt:lpstr>
      <vt:lpstr>PowerPoint Presentation</vt:lpstr>
      <vt:lpstr>PowerPoint Presentation</vt:lpstr>
      <vt:lpstr>PowerPoint Presentation</vt:lpstr>
      <vt:lpstr>Cross Sections Perpendicular to y-axis</vt:lpstr>
      <vt:lpstr>Cross Sections Perpendicular to x-axis</vt:lpstr>
      <vt:lpstr>Ap Practice</vt:lpstr>
      <vt:lpstr>Homework</vt:lpstr>
    </vt:vector>
  </TitlesOfParts>
  <Company>Rochester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7-2 Solids of Revolution</dc:title>
  <dc:creator>Windows User</dc:creator>
  <cp:lastModifiedBy>Windows User</cp:lastModifiedBy>
  <cp:revision>17</cp:revision>
  <dcterms:created xsi:type="dcterms:W3CDTF">2014-12-12T13:36:57Z</dcterms:created>
  <dcterms:modified xsi:type="dcterms:W3CDTF">2014-12-17T15:39:01Z</dcterms:modified>
</cp:coreProperties>
</file>