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74" r:id="rId7"/>
    <p:sldId id="266" r:id="rId8"/>
    <p:sldId id="261" r:id="rId9"/>
    <p:sldId id="265" r:id="rId10"/>
    <p:sldId id="264" r:id="rId11"/>
    <p:sldId id="267" r:id="rId12"/>
    <p:sldId id="262" r:id="rId13"/>
    <p:sldId id="263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48E113-B295-4ACC-A793-C107ABA1778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9F4CDB-A631-4319-83E4-EB8F338D34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4.4 The Fundamental Theorem of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Rizzi</a:t>
            </a:r>
            <a:r>
              <a:rPr lang="en-US" dirty="0" smtClean="0"/>
              <a:t>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4.4 The Second Fundamental Theorem of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Rizzi</a:t>
            </a:r>
            <a:r>
              <a:rPr lang="en-US" dirty="0" smtClean="0"/>
              <a:t>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MVT for Integrals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4709160"/>
              </a:xfrm>
            </p:spPr>
            <p:txBody>
              <a:bodyPr/>
              <a:lstStyle/>
              <a:p>
                <a:r>
                  <a:rPr lang="en-US" dirty="0" smtClean="0"/>
                  <a:t>The MVT for Integrals says: somewhere in the interval [a, b] there is a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) value that accurately approximates the area of the curve under the interval.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137160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4709160"/>
              </a:xfrm>
              <a:blipFill rotWithShape="1">
                <a:blip r:embed="rId2"/>
                <a:stretch>
                  <a:fillRect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9" descr="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0"/>
          <a:stretch/>
        </p:blipFill>
        <p:spPr bwMode="auto">
          <a:xfrm>
            <a:off x="76200" y="3632200"/>
            <a:ext cx="4191000" cy="311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2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Value of a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You will NEED this for the AP exam</a:t>
                </a:r>
              </a:p>
              <a:p>
                <a:r>
                  <a:rPr lang="en-US" dirty="0" smtClean="0"/>
                  <a:t>Average value determines the average y-value for a function</a:t>
                </a:r>
              </a:p>
              <a:p>
                <a:pPr marL="137160" indent="0" algn="r">
                  <a:buNone/>
                </a:pPr>
                <a:r>
                  <a:rPr lang="en-US" dirty="0" smtClean="0"/>
                  <a:t>Average Value Formula:</a:t>
                </a:r>
              </a:p>
              <a:p>
                <a:pPr marL="137160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137160" indent="0" algn="r">
                  <a:buNone/>
                </a:pPr>
                <a:endParaRPr lang="en-US" dirty="0"/>
              </a:p>
              <a:p>
                <a:pPr marL="137160" indent="0" algn="r">
                  <a:buNone/>
                </a:pPr>
                <a:r>
                  <a:rPr lang="en-US" dirty="0" smtClean="0"/>
                  <a:t>MVT:</a:t>
                </a:r>
              </a:p>
              <a:p>
                <a:pPr marL="137160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  <m:r>
                            <a:rPr lang="en-US" i="1">
                              <a:latin typeface="Cambria Math"/>
                            </a:rPr>
                            <m:t>)(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37160" indent="0" algn="r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02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30"/>
          <a:stretch/>
        </p:blipFill>
        <p:spPr bwMode="auto">
          <a:xfrm>
            <a:off x="228600" y="3124200"/>
            <a:ext cx="4114800" cy="360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5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the average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on the interval [1, 4].</a:t>
                </a:r>
              </a:p>
              <a:p>
                <a:endParaRPr lang="en-US" dirty="0"/>
              </a:p>
              <a:p>
                <a:pPr marL="137160" indent="0">
                  <a:buNone/>
                </a:pPr>
                <a:r>
                  <a:rPr lang="en-US" dirty="0"/>
                  <a:t>Average Value Formula:</a:t>
                </a:r>
              </a:p>
              <a:p>
                <a:pPr marL="13716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𝑐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13716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4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FTC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27960"/>
          </a:xfrm>
        </p:spPr>
        <p:txBody>
          <a:bodyPr/>
          <a:lstStyle/>
          <a:p>
            <a:r>
              <a:rPr lang="en-US" dirty="0" smtClean="0"/>
              <a:t>The derivative of the integral of f(x) is f(x)</a:t>
            </a:r>
          </a:p>
          <a:p>
            <a:endParaRPr lang="en-US" dirty="0"/>
          </a:p>
          <a:p>
            <a:r>
              <a:rPr lang="en-US" dirty="0" smtClean="0"/>
              <a:t>But why?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4" y="1219200"/>
            <a:ext cx="8915400" cy="220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FTC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dirty="0" smtClean="0"/>
                  <a:t>Find </a:t>
                </a:r>
                <a:r>
                  <a:rPr lang="en-US" sz="4000" i="1" dirty="0" smtClean="0"/>
                  <a:t>F</a:t>
                </a:r>
                <a:r>
                  <a:rPr lang="en-US" sz="4000" dirty="0" smtClean="0"/>
                  <a:t>’(x)</a:t>
                </a:r>
              </a:p>
              <a:p>
                <a:endParaRPr lang="en-US" sz="4000" dirty="0"/>
              </a:p>
              <a:p>
                <a:pPr marL="13716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000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40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61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Second FTC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dirty="0" smtClean="0"/>
                  <a:t>But what about this?</a:t>
                </a:r>
              </a:p>
              <a:p>
                <a:endParaRPr lang="en-US" sz="4000" dirty="0"/>
              </a:p>
              <a:p>
                <a:pPr marL="13716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naryPr>
                        <m:sub>
                          <m:f>
                            <m:fPr>
                              <m:type m:val="skw"/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sup>
                        <m:e>
                          <m:func>
                            <m:func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4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40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2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Change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423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Essentially the same as FTC #1</a:t>
            </a:r>
            <a:endParaRPr lang="en-US" sz="3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8917"/>
            <a:ext cx="854491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8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Change Theorem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chemical flows into a storage tank at a rate of               180 + 3</a:t>
            </a:r>
            <a:r>
              <a:rPr lang="en-US" altLang="en-US" i="1" dirty="0"/>
              <a:t>t</a:t>
            </a:r>
            <a:r>
              <a:rPr lang="en-US" altLang="en-US" dirty="0"/>
              <a:t> liters per minute, where 0 </a:t>
            </a:r>
            <a:r>
              <a:rPr lang="en-US" altLang="en-US" dirty="0">
                <a:cs typeface="Arial" pitchFamily="34" charset="0"/>
              </a:rPr>
              <a:t>≤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cs typeface="Arial" pitchFamily="34" charset="0"/>
              </a:rPr>
              <a:t>≤</a:t>
            </a:r>
            <a:r>
              <a:rPr lang="en-US" altLang="en-US" dirty="0"/>
              <a:t> 60. Find the amount of the chemical that flows into the tank during the first 20 minutes.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sz="5400" dirty="0" smtClean="0"/>
              <a:t>4200 liters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4917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</a:t>
            </a:r>
            <a:r>
              <a:rPr lang="en-US" dirty="0" smtClean="0"/>
              <a:t>Motion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When calculating the </a:t>
            </a:r>
            <a:r>
              <a:rPr lang="en-US" altLang="en-US" b="1" i="1" dirty="0"/>
              <a:t>total </a:t>
            </a:r>
            <a:r>
              <a:rPr lang="en-US" altLang="en-US" b="1" dirty="0"/>
              <a:t>distance traveled by the particle, </a:t>
            </a:r>
            <a:r>
              <a:rPr lang="en-US" altLang="en-US" b="1" dirty="0" smtClean="0"/>
              <a:t>consider </a:t>
            </a:r>
            <a:r>
              <a:rPr lang="en-US" altLang="en-US" b="1" dirty="0"/>
              <a:t>the intervals where </a:t>
            </a:r>
            <a:r>
              <a:rPr lang="en-US" altLang="en-US" b="1" i="1" dirty="0"/>
              <a:t>v</a:t>
            </a:r>
            <a:r>
              <a:rPr lang="en-US" altLang="en-US" b="1" dirty="0"/>
              <a:t>(</a:t>
            </a:r>
            <a:r>
              <a:rPr lang="en-US" altLang="en-US" b="1" i="1" dirty="0"/>
              <a:t>t</a:t>
            </a:r>
            <a:r>
              <a:rPr lang="en-US" altLang="en-US" b="1" dirty="0"/>
              <a:t>) </a:t>
            </a:r>
            <a:r>
              <a:rPr lang="en-US" altLang="en-US" b="1" dirty="0">
                <a:cs typeface="Arial" pitchFamily="34" charset="0"/>
              </a:rPr>
              <a:t>≤</a:t>
            </a:r>
            <a:r>
              <a:rPr lang="en-US" altLang="en-US" b="1" dirty="0"/>
              <a:t> 0 and the intervals where </a:t>
            </a:r>
            <a:r>
              <a:rPr lang="en-US" altLang="en-US" b="1" i="1" dirty="0"/>
              <a:t>v</a:t>
            </a:r>
            <a:r>
              <a:rPr lang="en-US" altLang="en-US" b="1" dirty="0"/>
              <a:t>(</a:t>
            </a:r>
            <a:r>
              <a:rPr lang="en-US" altLang="en-US" b="1" i="1" dirty="0"/>
              <a:t>t</a:t>
            </a:r>
            <a:r>
              <a:rPr lang="en-US" altLang="en-US" b="1" dirty="0"/>
              <a:t>) </a:t>
            </a:r>
            <a:r>
              <a:rPr lang="en-US" altLang="en-US" b="1" dirty="0">
                <a:cs typeface="Arial" pitchFamily="34" charset="0"/>
              </a:rPr>
              <a:t>≥</a:t>
            </a:r>
            <a:r>
              <a:rPr lang="en-US" altLang="en-US" b="1" dirty="0"/>
              <a:t> 0. </a:t>
            </a:r>
          </a:p>
          <a:p>
            <a:pPr marL="0" indent="0">
              <a:buNone/>
            </a:pPr>
            <a:endParaRPr lang="en-US" altLang="en-US" b="1" dirty="0"/>
          </a:p>
          <a:p>
            <a:pPr marL="0" indent="0">
              <a:buNone/>
            </a:pPr>
            <a:r>
              <a:rPr lang="en-US" altLang="en-US" b="1" dirty="0"/>
              <a:t>When </a:t>
            </a:r>
            <a:r>
              <a:rPr lang="en-US" altLang="en-US" b="1" i="1" dirty="0"/>
              <a:t>v</a:t>
            </a:r>
            <a:r>
              <a:rPr lang="en-US" altLang="en-US" b="1" dirty="0"/>
              <a:t>(</a:t>
            </a:r>
            <a:r>
              <a:rPr lang="en-US" altLang="en-US" b="1" i="1" dirty="0"/>
              <a:t>t</a:t>
            </a:r>
            <a:r>
              <a:rPr lang="en-US" altLang="en-US" b="1" dirty="0"/>
              <a:t>) </a:t>
            </a:r>
            <a:r>
              <a:rPr lang="en-US" altLang="en-US" b="1" dirty="0">
                <a:cs typeface="Arial" pitchFamily="34" charset="0"/>
              </a:rPr>
              <a:t>≤</a:t>
            </a:r>
            <a:r>
              <a:rPr lang="en-US" altLang="en-US" b="1" dirty="0"/>
              <a:t> 0, the particle moves to the </a:t>
            </a:r>
            <a:r>
              <a:rPr lang="en-US" altLang="en-US" b="1" u="sng" dirty="0"/>
              <a:t>left</a:t>
            </a:r>
            <a:r>
              <a:rPr lang="en-US" altLang="en-US" b="1" dirty="0"/>
              <a:t>, and when </a:t>
            </a:r>
            <a:r>
              <a:rPr lang="en-US" altLang="en-US" b="1" i="1" dirty="0" smtClean="0"/>
              <a:t>v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t</a:t>
            </a:r>
            <a:r>
              <a:rPr lang="en-US" altLang="en-US" b="1" dirty="0"/>
              <a:t>) </a:t>
            </a:r>
            <a:r>
              <a:rPr lang="en-US" altLang="en-US" b="1" dirty="0">
                <a:cs typeface="Arial" pitchFamily="34" charset="0"/>
              </a:rPr>
              <a:t>≥</a:t>
            </a:r>
            <a:r>
              <a:rPr lang="en-US" altLang="en-US" b="1" dirty="0"/>
              <a:t> 0, the particle moves to the </a:t>
            </a:r>
            <a:r>
              <a:rPr lang="en-US" altLang="en-US" b="1" u="sng" dirty="0"/>
              <a:t>right</a:t>
            </a:r>
            <a:r>
              <a:rPr lang="en-US" altLang="en-US" b="1" dirty="0"/>
              <a:t>. </a:t>
            </a:r>
          </a:p>
          <a:p>
            <a:pPr marL="0" indent="0">
              <a:buNone/>
            </a:pPr>
            <a:endParaRPr lang="en-US" altLang="en-US" b="1" dirty="0"/>
          </a:p>
          <a:p>
            <a:pPr marL="0" indent="0">
              <a:buNone/>
            </a:pPr>
            <a:r>
              <a:rPr lang="en-US" altLang="en-US" b="1" dirty="0"/>
              <a:t>To calculate the total distance traveled, integrate the absolute value of velocity |</a:t>
            </a:r>
            <a:r>
              <a:rPr lang="en-US" altLang="en-US" b="1" i="1" dirty="0"/>
              <a:t>v</a:t>
            </a:r>
            <a:r>
              <a:rPr lang="en-US" altLang="en-US" b="1" dirty="0"/>
              <a:t>(</a:t>
            </a:r>
            <a:r>
              <a:rPr lang="en-US" altLang="en-US" b="1" i="1" dirty="0"/>
              <a:t>t</a:t>
            </a:r>
            <a:r>
              <a:rPr lang="en-US" altLang="en-US" b="1" dirty="0"/>
              <a:t>)|. </a:t>
            </a:r>
          </a:p>
        </p:txBody>
      </p:sp>
    </p:spTree>
    <p:extLst>
      <p:ext uri="{BB962C8B-B14F-4D97-AF65-F5344CB8AC3E}">
        <p14:creationId xmlns:p14="http://schemas.microsoft.com/office/powerpoint/2010/main" val="23854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Integrals represent an accumulated rate of change over an interval</a:t>
            </a:r>
          </a:p>
          <a:p>
            <a:endParaRPr lang="en-US" dirty="0"/>
          </a:p>
          <a:p>
            <a:r>
              <a:rPr lang="en-US" dirty="0" smtClean="0"/>
              <a:t>The gorilla started at 150 meters</a:t>
            </a:r>
            <a:br>
              <a:rPr lang="en-US" dirty="0" smtClean="0"/>
            </a:br>
            <a:r>
              <a:rPr lang="en-US" dirty="0" smtClean="0"/>
              <a:t>The accumulated rate of change was 55 meters Final position was 95 meters</a:t>
            </a:r>
          </a:p>
          <a:p>
            <a:endParaRPr lang="en-US" dirty="0"/>
          </a:p>
          <a:p>
            <a:r>
              <a:rPr lang="en-US" dirty="0" smtClean="0"/>
              <a:t>In other words:</a:t>
            </a:r>
          </a:p>
          <a:p>
            <a:pPr marL="13716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2954572"/>
                  </p:ext>
                </p:extLst>
              </p:nvPr>
            </p:nvGraphicFramePr>
            <p:xfrm>
              <a:off x="1752600" y="5638800"/>
              <a:ext cx="6096000" cy="719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𝒙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𝟏𝟓𝟎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𝒗</m:t>
                                    </m:r>
                                    <m:d>
                                      <m:d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𝒕</m:t>
                                        </m:r>
                                      </m:e>
                                    </m:d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𝒅𝒕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=−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𝟓𝟓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𝒙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𝟗𝟓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2954572"/>
                  </p:ext>
                </p:extLst>
              </p:nvPr>
            </p:nvGraphicFramePr>
            <p:xfrm>
              <a:off x="1752600" y="5638800"/>
              <a:ext cx="6096000" cy="719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7190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00" r="-2003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000" r="-99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60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4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825" y="84552"/>
            <a:ext cx="5288732" cy="1409846"/>
          </a:xfrm>
          <a:prstGeom prst="rect">
            <a:avLst/>
          </a:prstGeom>
          <a:noFill/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smtClean="0"/>
              <a:t>Net Change Theorem Applied</a:t>
            </a:r>
            <a:endParaRPr lang="en-US" altLang="en-US" sz="4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16412" y="2656155"/>
            <a:ext cx="9160412" cy="5256213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So, the </a:t>
            </a:r>
            <a:r>
              <a:rPr lang="en-US" altLang="en-US" b="1" u="sng" dirty="0" smtClean="0"/>
              <a:t>displacement</a:t>
            </a:r>
            <a:r>
              <a:rPr lang="en-US" altLang="en-US" dirty="0" smtClean="0"/>
              <a:t> of a particle </a:t>
            </a:r>
            <a:br>
              <a:rPr lang="en-US" altLang="en-US" dirty="0" smtClean="0"/>
            </a:br>
            <a:r>
              <a:rPr lang="en-US" altLang="en-US" dirty="0" smtClean="0"/>
              <a:t>and the total distance traveled by </a:t>
            </a:r>
            <a:br>
              <a:rPr lang="en-US" altLang="en-US" dirty="0" smtClean="0"/>
            </a:br>
            <a:r>
              <a:rPr lang="en-US" altLang="en-US" dirty="0" smtClean="0"/>
              <a:t>a particle over [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] is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and the </a:t>
            </a:r>
            <a:r>
              <a:rPr lang="en-US" altLang="en-US" b="1" u="sng" dirty="0" smtClean="0"/>
              <a:t>total distance traveled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by the particle on [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] is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63" y="4123665"/>
            <a:ext cx="6315668" cy="80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58" y="5715000"/>
            <a:ext cx="875607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31" y="47037"/>
            <a:ext cx="3675469" cy="368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Particle Motion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/>
              <a:t>The velocity (in feet per second) of a particle moving along a line is</a:t>
            </a:r>
          </a:p>
          <a:p>
            <a:pPr marL="0" indent="0" algn="ctr">
              <a:buNone/>
            </a:pPr>
            <a:r>
              <a:rPr lang="en-US" altLang="en-US" i="1" dirty="0"/>
              <a:t>	v</a:t>
            </a:r>
            <a:r>
              <a:rPr lang="en-US" altLang="en-US" dirty="0"/>
              <a:t>(</a:t>
            </a:r>
            <a:r>
              <a:rPr lang="en-US" altLang="en-US" i="1" dirty="0"/>
              <a:t>t</a:t>
            </a:r>
            <a:r>
              <a:rPr lang="en-US" altLang="en-US" dirty="0"/>
              <a:t>) = </a:t>
            </a:r>
            <a:r>
              <a:rPr lang="en-US" altLang="en-US" i="1" dirty="0"/>
              <a:t>t</a:t>
            </a:r>
            <a:r>
              <a:rPr lang="en-US" altLang="en-US" baseline="30000" dirty="0"/>
              <a:t>3</a:t>
            </a:r>
            <a:r>
              <a:rPr lang="en-US" altLang="en-US" dirty="0"/>
              <a:t> – 10</a:t>
            </a:r>
            <a:r>
              <a:rPr lang="en-US" altLang="en-US" i="1" dirty="0"/>
              <a:t>t</a:t>
            </a:r>
            <a:r>
              <a:rPr lang="en-US" altLang="en-US" baseline="30000" dirty="0"/>
              <a:t>2</a:t>
            </a:r>
            <a:r>
              <a:rPr lang="en-US" altLang="en-US" dirty="0"/>
              <a:t> + 29</a:t>
            </a:r>
            <a:r>
              <a:rPr lang="en-US" altLang="en-US" i="1" dirty="0"/>
              <a:t>t</a:t>
            </a:r>
            <a:r>
              <a:rPr lang="en-US" altLang="en-US" dirty="0"/>
              <a:t> – 20 </a:t>
            </a:r>
          </a:p>
          <a:p>
            <a:pPr marL="0" indent="0">
              <a:buNone/>
            </a:pPr>
            <a:r>
              <a:rPr lang="en-US" altLang="en-US" dirty="0"/>
              <a:t>where </a:t>
            </a:r>
            <a:r>
              <a:rPr lang="en-US" altLang="en-US" i="1" dirty="0"/>
              <a:t>t </a:t>
            </a:r>
            <a:r>
              <a:rPr lang="en-US" altLang="en-US" dirty="0"/>
              <a:t>is the time in seconds.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a. What </a:t>
            </a:r>
            <a:r>
              <a:rPr lang="en-US" altLang="en-US" dirty="0"/>
              <a:t>is the displacement of the particle on the </a:t>
            </a:r>
            <a:r>
              <a:rPr lang="en-US" altLang="en-US" dirty="0" smtClean="0"/>
              <a:t>time interval </a:t>
            </a:r>
            <a:r>
              <a:rPr lang="en-US" altLang="en-US" dirty="0"/>
              <a:t>1 </a:t>
            </a:r>
            <a:r>
              <a:rPr lang="en-US" altLang="en-US" dirty="0">
                <a:cs typeface="Arial" pitchFamily="34" charset="0"/>
              </a:rPr>
              <a:t>≤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cs typeface="Arial" pitchFamily="34" charset="0"/>
              </a:rPr>
              <a:t>≤</a:t>
            </a:r>
            <a:r>
              <a:rPr lang="en-US" altLang="en-US" dirty="0"/>
              <a:t> 5?</a:t>
            </a:r>
          </a:p>
          <a:p>
            <a:pPr marL="0" indent="0"/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b.</a:t>
            </a:r>
            <a:r>
              <a:rPr lang="en-US" altLang="en-US" b="1" dirty="0"/>
              <a:t> </a:t>
            </a:r>
            <a:r>
              <a:rPr lang="en-US" altLang="en-US" dirty="0"/>
              <a:t>What is the total distance traveled by the particle on </a:t>
            </a:r>
            <a:r>
              <a:rPr lang="en-US" altLang="en-US" dirty="0" smtClean="0"/>
              <a:t>the time </a:t>
            </a:r>
            <a:r>
              <a:rPr lang="en-US" altLang="en-US" dirty="0"/>
              <a:t>interval 1 </a:t>
            </a:r>
            <a:r>
              <a:rPr lang="en-US" altLang="en-US" dirty="0">
                <a:cs typeface="Arial" pitchFamily="34" charset="0"/>
              </a:rPr>
              <a:t>≤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cs typeface="Arial" pitchFamily="34" charset="0"/>
              </a:rPr>
              <a:t>≤</a:t>
            </a:r>
            <a:r>
              <a:rPr lang="en-US" altLang="en-US" dirty="0"/>
              <a:t> 5?</a:t>
            </a:r>
          </a:p>
          <a:p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81099"/>
            <a:ext cx="685800" cy="9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79257"/>
            <a:ext cx="1752600" cy="87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7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Fundamental Theorem of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write this in another way: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fundamental theorem of calculus looks at accumulated rates of change: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8599649"/>
                  </p:ext>
                </p:extLst>
              </p:nvPr>
            </p:nvGraphicFramePr>
            <p:xfrm>
              <a:off x="1524000" y="2209800"/>
              <a:ext cx="6096000" cy="143802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𝒔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𝟏𝟓𝟎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𝒗</m:t>
                                    </m:r>
                                    <m:d>
                                      <m:d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𝒕</m:t>
                                        </m:r>
                                      </m:e>
                                    </m:d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𝒅𝒕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𝟓𝟓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𝒔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𝟗𝟓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𝟏𝟓𝟎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𝒅𝒙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𝟓𝟓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𝟗𝟓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8599649"/>
                  </p:ext>
                </p:extLst>
              </p:nvPr>
            </p:nvGraphicFramePr>
            <p:xfrm>
              <a:off x="1524000" y="2209800"/>
              <a:ext cx="6096000" cy="143802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7190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847" r="-2003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9701" t="-847" r="-9970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300" t="-847" b="-100000"/>
                          </a:stretch>
                        </a:blipFill>
                      </a:tcPr>
                    </a:tc>
                  </a:tr>
                  <a:tr h="7190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01709" r="-200300" b="-8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9701" t="-101709" r="-99701" b="-8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300" t="-101709" b="-85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6495829"/>
                  </p:ext>
                </p:extLst>
              </p:nvPr>
            </p:nvGraphicFramePr>
            <p:xfrm>
              <a:off x="1600200" y="4648200"/>
              <a:ext cx="6096000" cy="21351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sz="28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2800" b="1" i="0" smtClean="0">
                                    <a:latin typeface="Cambria Math"/>
                                  </a:rPr>
                                  <m:t>+</m:t>
                                </m:r>
                                <m:nary>
                                  <m:naryPr>
                                    <m:ctrlPr>
                                      <a:rPr lang="en-US" sz="2800" b="1" i="1" smtClean="0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8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2800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𝑭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𝒃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sz="2800" b="1" i="1" smtClean="0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8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2800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sz="28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𝑭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6495829"/>
                  </p:ext>
                </p:extLst>
              </p:nvPr>
            </p:nvGraphicFramePr>
            <p:xfrm>
              <a:off x="1600200" y="4648200"/>
              <a:ext cx="6096000" cy="21351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96000"/>
                  </a:tblGrid>
                  <a:tr h="10675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" t="-571" b="-100000"/>
                          </a:stretch>
                        </a:blipFill>
                      </a:tcPr>
                    </a:tc>
                  </a:tr>
                  <a:tr h="10675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" t="-100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035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FTC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Evaluate the integral:</a:t>
                </a:r>
              </a:p>
              <a:p>
                <a:endParaRPr lang="en-US" sz="3200" dirty="0"/>
              </a:p>
              <a:p>
                <a:pPr marL="13716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/>
                            </a:rPr>
                            <m:t>−3)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4000" dirty="0" smtClean="0"/>
              </a:p>
              <a:p>
                <a:pPr marL="137160" indent="0" algn="ctr">
                  <a:buNone/>
                </a:pPr>
                <a:endParaRPr lang="en-US" sz="4000" dirty="0"/>
              </a:p>
              <a:p>
                <a:pPr marL="13716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52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FTC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Evaluate the integral:</a:t>
                </a:r>
              </a:p>
              <a:p>
                <a:endParaRPr lang="en-US" sz="3200" dirty="0"/>
              </a:p>
              <a:p>
                <a:pPr marL="13716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sz="4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4000" dirty="0" smtClean="0"/>
              </a:p>
              <a:p>
                <a:pPr marL="137160" indent="0" algn="ctr">
                  <a:buNone/>
                </a:pPr>
                <a:endParaRPr lang="en-US" sz="4000" dirty="0"/>
              </a:p>
              <a:p>
                <a:pPr marL="137160" indent="0" algn="ctr">
                  <a:buNone/>
                </a:pPr>
                <a:endParaRPr lang="en-US" sz="4000" dirty="0" smtClean="0"/>
              </a:p>
              <a:p>
                <a:pPr marL="13716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14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93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FTC Graphically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1143000"/>
            <a:ext cx="8991600" cy="5638800"/>
            <a:chOff x="376237" y="1524000"/>
            <a:chExt cx="8391525" cy="53190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14" y="3600450"/>
              <a:ext cx="8385048" cy="3242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237" y="1524000"/>
              <a:ext cx="8391525" cy="207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56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MVT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did the MVT tell us?</a:t>
            </a:r>
          </a:p>
          <a:p>
            <a:endParaRPr lang="en-US" sz="3600" dirty="0"/>
          </a:p>
          <a:p>
            <a:r>
              <a:rPr lang="en-US" sz="3600" dirty="0" smtClean="0"/>
              <a:t>How is it represented graphically?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78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Value Theorem for Integrals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4709160"/>
              </a:xfrm>
            </p:spPr>
            <p:txBody>
              <a:bodyPr/>
              <a:lstStyle/>
              <a:p>
                <a:r>
                  <a:rPr lang="en-US" dirty="0" smtClean="0"/>
                  <a:t>The MVT for Integrals says: somewhere in the interval [a, b] there is a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) value that accurately approximates the area of the curve under the interval.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137160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4709160"/>
              </a:xfrm>
              <a:blipFill rotWithShape="1">
                <a:blip r:embed="rId2"/>
                <a:stretch>
                  <a:fillRect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9" descr="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0"/>
          <a:stretch/>
        </p:blipFill>
        <p:spPr bwMode="auto">
          <a:xfrm>
            <a:off x="76200" y="3632200"/>
            <a:ext cx="4191000" cy="311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3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MVT for Integrals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Find the value of c guaranteed by the Mean Value Theorem for Integrals over the given interval</a:t>
                </a:r>
              </a:p>
              <a:p>
                <a:endParaRPr lang="en-US" sz="3600" dirty="0"/>
              </a:p>
              <a:p>
                <a:pPr marL="13716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, [0, 6]</m:t>
                      </m:r>
                    </m:oMath>
                  </m:oMathPara>
                </a14:m>
                <a:endParaRPr lang="en-US" sz="3600" dirty="0" smtClean="0"/>
              </a:p>
              <a:p>
                <a:pPr marL="137160" indent="0">
                  <a:buNone/>
                </a:pPr>
                <a:endParaRPr lang="en-US" sz="3600" dirty="0"/>
              </a:p>
              <a:p>
                <a:pPr marL="13716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𝑐</m:t>
                      </m:r>
                      <m:r>
                        <a:rPr lang="en-US" sz="3600" i="1" dirty="0" smtClean="0">
                          <a:latin typeface="Cambria Math"/>
                        </a:rPr>
                        <m:t> =</m:t>
                      </m:r>
                      <m:r>
                        <a:rPr lang="en-US" sz="3600" b="0" i="1" dirty="0" smtClean="0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36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36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63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501</TotalTime>
  <Words>741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4.4 The Fundamental Theorem of Calculus</vt:lpstr>
      <vt:lpstr>Recall…</vt:lpstr>
      <vt:lpstr>The Fundamental Theorem of Calculus</vt:lpstr>
      <vt:lpstr>FTC Practice</vt:lpstr>
      <vt:lpstr>FTC Practice</vt:lpstr>
      <vt:lpstr>FTC Graphically</vt:lpstr>
      <vt:lpstr>Recall the MVT</vt:lpstr>
      <vt:lpstr>Mean Value Theorem for Integrals</vt:lpstr>
      <vt:lpstr>MVT for Integrals Practice</vt:lpstr>
      <vt:lpstr>4.4 The Second Fundamental Theorem of Calculus</vt:lpstr>
      <vt:lpstr>Review: MVT for Integrals</vt:lpstr>
      <vt:lpstr>Average Value of a Function</vt:lpstr>
      <vt:lpstr>Practice</vt:lpstr>
      <vt:lpstr>Second FTC</vt:lpstr>
      <vt:lpstr>Second FTC Practice</vt:lpstr>
      <vt:lpstr>More Second FTC Practice</vt:lpstr>
      <vt:lpstr>Net Change Theorem</vt:lpstr>
      <vt:lpstr>Net Change Theorem Practice</vt:lpstr>
      <vt:lpstr>Particle Motion Revisited</vt:lpstr>
      <vt:lpstr>PowerPoint Presentation</vt:lpstr>
      <vt:lpstr>Practice Particle Motion Problem</vt:lpstr>
    </vt:vector>
  </TitlesOfParts>
  <Company>Rochester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The Fundamental Theorem of Calculus</dc:title>
  <dc:creator>Windows User</dc:creator>
  <cp:lastModifiedBy>Windows User</cp:lastModifiedBy>
  <cp:revision>15</cp:revision>
  <dcterms:created xsi:type="dcterms:W3CDTF">2014-10-24T11:20:56Z</dcterms:created>
  <dcterms:modified xsi:type="dcterms:W3CDTF">2014-10-28T16:40:41Z</dcterms:modified>
</cp:coreProperties>
</file>