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E534-7D0A-6647-86D5-25B0F2C365B5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7A70-8D73-3945-A516-FDEC811B7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E534-7D0A-6647-86D5-25B0F2C365B5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7A70-8D73-3945-A516-FDEC811B7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E534-7D0A-6647-86D5-25B0F2C365B5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7A70-8D73-3945-A516-FDEC811B7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E534-7D0A-6647-86D5-25B0F2C365B5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7A70-8D73-3945-A516-FDEC811B7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E534-7D0A-6647-86D5-25B0F2C365B5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7A70-8D73-3945-A516-FDEC811B7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E534-7D0A-6647-86D5-25B0F2C365B5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7A70-8D73-3945-A516-FDEC811B74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E534-7D0A-6647-86D5-25B0F2C365B5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7A70-8D73-3945-A516-FDEC811B7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E534-7D0A-6647-86D5-25B0F2C365B5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7A70-8D73-3945-A516-FDEC811B7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E534-7D0A-6647-86D5-25B0F2C365B5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7A70-8D73-3945-A516-FDEC811B7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E534-7D0A-6647-86D5-25B0F2C365B5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1F7A70-8D73-3945-A516-FDEC811B7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E534-7D0A-6647-86D5-25B0F2C365B5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7A70-8D73-3945-A516-FDEC811B7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248E534-7D0A-6647-86D5-25B0F2C365B5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41F7A70-8D73-3945-A516-FDEC811B74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jersey.uoregon.edu/vlab/block/Block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Comparison of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Derivative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951548"/>
              </p:ext>
            </p:extLst>
          </p:nvPr>
        </p:nvGraphicFramePr>
        <p:xfrm>
          <a:off x="240145" y="1100138"/>
          <a:ext cx="8719128" cy="3228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259"/>
                <a:gridCol w="2269870"/>
                <a:gridCol w="1975635"/>
                <a:gridCol w="2632364"/>
              </a:tblGrid>
              <a:tr h="43309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Extrema</a:t>
                      </a:r>
                      <a:r>
                        <a:rPr lang="en-US" dirty="0" smtClean="0"/>
                        <a:t> Test</a:t>
                      </a:r>
                      <a:endParaRPr lang="en-US" dirty="0"/>
                    </a:p>
                  </a:txBody>
                  <a:tcPr/>
                </a:tc>
              </a:tr>
              <a:tr h="164451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Derivative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Critical Points</a:t>
                      </a:r>
                    </a:p>
                    <a:p>
                      <a:r>
                        <a:rPr lang="en-US" dirty="0" smtClean="0"/>
                        <a:t>(m=0)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Increasing/</a:t>
                      </a:r>
                    </a:p>
                    <a:p>
                      <a:r>
                        <a:rPr lang="en-US" dirty="0" smtClean="0"/>
                        <a:t>Decreasing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r>
                        <a:rPr lang="en-US" baseline="0" dirty="0" smtClean="0"/>
                        <a:t> critical points and intervals of increasing/decreasing</a:t>
                      </a:r>
                      <a:endParaRPr lang="en-US" dirty="0"/>
                    </a:p>
                  </a:txBody>
                  <a:tcPr/>
                </a:tc>
              </a:tr>
              <a:tr h="115116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Derivative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Inflection Points</a:t>
                      </a:r>
                    </a:p>
                    <a:p>
                      <a:r>
                        <a:rPr lang="en-US" dirty="0" smtClean="0"/>
                        <a:t>(concavity changes)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Concave Up/Down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critical</a:t>
                      </a:r>
                      <a:r>
                        <a:rPr lang="en-US" baseline="0" dirty="0" smtClean="0"/>
                        <a:t> points and concavity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63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Moo Motion</a:t>
            </a:r>
            <a:endParaRPr lang="en-US" dirty="0"/>
          </a:p>
        </p:txBody>
      </p:sp>
      <p:pic>
        <p:nvPicPr>
          <p:cNvPr id="4098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3" y="1675391"/>
            <a:ext cx="6200775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45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Particle Motion </a:t>
            </a:r>
            <a:br>
              <a:rPr lang="en-US" dirty="0" smtClean="0"/>
            </a:br>
            <a:r>
              <a:rPr lang="en-US" dirty="0" smtClean="0"/>
              <a:t>and Curve Sketching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Rizzi – </a:t>
            </a:r>
            <a:r>
              <a:rPr lang="en-US" dirty="0" err="1" smtClean="0"/>
              <a:t>Calc</a:t>
            </a:r>
            <a:r>
              <a:rPr lang="en-US" dirty="0" smtClean="0"/>
              <a:t> 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13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Position, Velocity, and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36" y="1100628"/>
            <a:ext cx="8719128" cy="3839672"/>
          </a:xfrm>
        </p:spPr>
        <p:txBody>
          <a:bodyPr>
            <a:normAutofit fontScale="85000" lnSpcReduction="20000"/>
          </a:bodyPr>
          <a:lstStyle/>
          <a:p>
            <a:pPr marL="0" indent="0" algn="ctr"/>
            <a:r>
              <a:rPr lang="en-US" sz="3100" dirty="0" smtClean="0"/>
              <a:t>s(t) tells us position</a:t>
            </a:r>
          </a:p>
          <a:p>
            <a:pPr marL="0" indent="0" algn="ctr"/>
            <a:r>
              <a:rPr lang="en-US" sz="3100" dirty="0" smtClean="0"/>
              <a:t>v(t) tells us velocity (how fast/what direction)</a:t>
            </a:r>
          </a:p>
          <a:p>
            <a:pPr marL="0" indent="0" algn="ctr"/>
            <a:r>
              <a:rPr lang="en-US" sz="3100" dirty="0" smtClean="0"/>
              <a:t>a(t) tells us acceleration (changing speed/what direction)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800" dirty="0" smtClean="0"/>
              <a:t>Speed is velocity (minus direction)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400" dirty="0" smtClean="0"/>
              <a:t>Objects </a:t>
            </a:r>
            <a:r>
              <a:rPr lang="en-US" sz="2400" u="sng" dirty="0" smtClean="0"/>
              <a:t>speed up</a:t>
            </a:r>
            <a:r>
              <a:rPr lang="en-US" sz="2400" dirty="0" smtClean="0"/>
              <a:t> if velocity and acceleration work in the same direction (</a:t>
            </a:r>
            <a:r>
              <a:rPr lang="en-US" sz="2400" dirty="0" err="1" smtClean="0"/>
              <a:t>ie</a:t>
            </a:r>
            <a:r>
              <a:rPr lang="en-US" sz="2400" dirty="0" smtClean="0"/>
              <a:t>, both positive or both negative)</a:t>
            </a:r>
          </a:p>
          <a:p>
            <a:pPr marL="0" indent="0"/>
            <a:endParaRPr lang="en-US" sz="2400" dirty="0" smtClean="0"/>
          </a:p>
          <a:p>
            <a:pPr marL="0" indent="0"/>
            <a:r>
              <a:rPr lang="en-US" sz="2400" dirty="0" smtClean="0"/>
              <a:t>Objects </a:t>
            </a:r>
            <a:r>
              <a:rPr lang="en-US" sz="2400" u="sng" dirty="0" smtClean="0"/>
              <a:t>slow down</a:t>
            </a:r>
            <a:r>
              <a:rPr lang="en-US" sz="2400" dirty="0" smtClean="0"/>
              <a:t> if velocity and acceleration work in opposite directions (</a:t>
            </a:r>
            <a:r>
              <a:rPr lang="en-US" sz="2400" dirty="0" err="1" smtClean="0"/>
              <a:t>ie</a:t>
            </a:r>
            <a:r>
              <a:rPr lang="en-US" sz="2400" dirty="0" smtClean="0"/>
              <a:t>, one is negative and one is positive)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40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2493471"/>
          </a:xfrm>
        </p:spPr>
        <p:txBody>
          <a:bodyPr>
            <a:normAutofit/>
          </a:bodyPr>
          <a:lstStyle/>
          <a:p>
            <a:r>
              <a:rPr lang="en-US" sz="2000" dirty="0"/>
              <a:t>A particle is moving along a horizontal line with position function as given.  Find the </a:t>
            </a:r>
            <a:r>
              <a:rPr lang="en-US" sz="2000" dirty="0" smtClean="0"/>
              <a:t>following</a:t>
            </a:r>
            <a:r>
              <a:rPr lang="en-US" sz="2000" dirty="0"/>
              <a:t>:</a:t>
            </a:r>
            <a:r>
              <a:rPr lang="en-US" sz="2000" dirty="0" smtClean="0"/>
              <a:t> </a:t>
            </a:r>
            <a:endParaRPr lang="en-US" sz="2000" dirty="0"/>
          </a:p>
          <a:p>
            <a:pPr lvl="0">
              <a:buFont typeface="+mj-lt"/>
              <a:buAutoNum type="alphaLcParenR"/>
            </a:pPr>
            <a:r>
              <a:rPr lang="en-US" sz="2000" dirty="0" smtClean="0"/>
              <a:t>Intervals where the particle </a:t>
            </a:r>
            <a:r>
              <a:rPr lang="en-US" sz="2000" dirty="0"/>
              <a:t>is moving right </a:t>
            </a:r>
            <a:r>
              <a:rPr lang="en-US" sz="2000" dirty="0" smtClean="0"/>
              <a:t>and left</a:t>
            </a:r>
            <a:endParaRPr lang="en-US" sz="2000" dirty="0"/>
          </a:p>
          <a:p>
            <a:pPr lvl="0">
              <a:buFont typeface="+mj-lt"/>
              <a:buAutoNum type="alphaLcParenR"/>
            </a:pPr>
            <a:r>
              <a:rPr lang="en-US" sz="2000" dirty="0"/>
              <a:t>When the particle is </a:t>
            </a:r>
            <a:r>
              <a:rPr lang="en-US" sz="2000" dirty="0" smtClean="0"/>
              <a:t>stopped</a:t>
            </a:r>
            <a:endParaRPr lang="en-US" sz="2000" dirty="0"/>
          </a:p>
          <a:p>
            <a:pPr lvl="0">
              <a:buFont typeface="+mj-lt"/>
              <a:buAutoNum type="alphaLcParenR"/>
            </a:pPr>
            <a:r>
              <a:rPr lang="en-US" sz="2000" dirty="0" smtClean="0"/>
              <a:t>Intervals where </a:t>
            </a:r>
            <a:r>
              <a:rPr lang="en-US" sz="2000" dirty="0"/>
              <a:t>the particle is speeding up </a:t>
            </a:r>
            <a:r>
              <a:rPr lang="en-US" sz="2000" dirty="0" smtClean="0"/>
              <a:t>and slowing down</a:t>
            </a:r>
            <a:endParaRPr lang="en-US" sz="2000" dirty="0"/>
          </a:p>
          <a:p>
            <a:r>
              <a:rPr lang="en-US" sz="2000" dirty="0"/>
              <a:t> 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087293"/>
              </p:ext>
            </p:extLst>
          </p:nvPr>
        </p:nvGraphicFramePr>
        <p:xfrm>
          <a:off x="2835275" y="3314700"/>
          <a:ext cx="357981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1092200" imgH="228600" progId="Equation.3">
                  <p:embed/>
                </p:oleObj>
              </mc:Choice>
              <mc:Fallback>
                <p:oleObj name="Equation" r:id="rId3" imgW="1092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35275" y="3314700"/>
                        <a:ext cx="3579813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801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Curve Sketching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48228"/>
            <a:ext cx="7520940" cy="3579849"/>
          </a:xfrm>
        </p:spPr>
        <p:txBody>
          <a:bodyPr>
            <a:noAutofit/>
          </a:bodyPr>
          <a:lstStyle/>
          <a:p>
            <a:r>
              <a:rPr lang="en-US" sz="2000" dirty="0" smtClean="0"/>
              <a:t>Use what you know about algebra and calculus to sketch the graph of the following curve. You will have to rely on your knowledge of:</a:t>
            </a:r>
          </a:p>
          <a:p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Factoring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x- and y-intercepts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Critical points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Intervals of increasing/decreasing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Relative </a:t>
            </a:r>
            <a:r>
              <a:rPr lang="en-US" sz="2000" dirty="0" err="1" smtClean="0"/>
              <a:t>extrema</a:t>
            </a: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Intervals of concavity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Points of inflection</a:t>
            </a: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639837"/>
              </p:ext>
            </p:extLst>
          </p:nvPr>
        </p:nvGraphicFramePr>
        <p:xfrm>
          <a:off x="4057650" y="1879600"/>
          <a:ext cx="4838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1612900" imgH="228600" progId="Equation.3">
                  <p:embed/>
                </p:oleObj>
              </mc:Choice>
              <mc:Fallback>
                <p:oleObj name="Equation" r:id="rId3" imgW="16129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57650" y="1879600"/>
                        <a:ext cx="4838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9974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4800" y="1196686"/>
            <a:ext cx="6337300" cy="5369214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768753"/>
              </p:ext>
            </p:extLst>
          </p:nvPr>
        </p:nvGraphicFramePr>
        <p:xfrm>
          <a:off x="2228850" y="317500"/>
          <a:ext cx="4838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4" imgW="1612900" imgH="228600" progId="Equation.3">
                  <p:embed/>
                </p:oleObj>
              </mc:Choice>
              <mc:Fallback>
                <p:oleObj name="Equation" r:id="rId4" imgW="16129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28850" y="317500"/>
                        <a:ext cx="4838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2812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Motion Review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100628"/>
            <a:ext cx="8953500" cy="3579849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2400" dirty="0" smtClean="0"/>
              <a:t>When is the particle moving to the right? To the left?</a:t>
            </a:r>
          </a:p>
          <a:p>
            <a:pPr>
              <a:buAutoNum type="arabicPeriod"/>
            </a:pPr>
            <a:endParaRPr lang="en-US" sz="2400" dirty="0" smtClean="0"/>
          </a:p>
          <a:p>
            <a:pPr>
              <a:buAutoNum type="arabicPeriod"/>
            </a:pPr>
            <a:endParaRPr lang="en-US" sz="2400" dirty="0"/>
          </a:p>
          <a:p>
            <a:pPr>
              <a:buAutoNum type="arabicPeriod"/>
            </a:pPr>
            <a:r>
              <a:rPr lang="en-US" sz="2400" dirty="0" smtClean="0"/>
              <a:t>Describe the acceleration of the </a:t>
            </a:r>
            <a:r>
              <a:rPr lang="en-US" sz="2400" dirty="0" smtClean="0"/>
              <a:t>particle. </a:t>
            </a:r>
            <a:r>
              <a:rPr lang="en-US" sz="2400" dirty="0" smtClean="0"/>
              <a:t>When is it speeding up? Slowing down?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702" y="3327400"/>
            <a:ext cx="6735298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604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14035" y="1100628"/>
                <a:ext cx="8645237" cy="3579849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3.6 #1-5 all, 19, 37, 49, 51</a:t>
                </a:r>
              </a:p>
              <a:p>
                <a:endParaRPr lang="en-US" sz="1200" dirty="0"/>
              </a:p>
              <a:p>
                <a:r>
                  <a:rPr lang="en-US" sz="2000" dirty="0"/>
                  <a:t>A particle is moving along a horizontal line with position function as given.  Find the following.  </a:t>
                </a:r>
              </a:p>
              <a:p>
                <a:pPr lvl="2">
                  <a:buFont typeface="+mj-lt"/>
                  <a:buAutoNum type="alphaLcParenR"/>
                </a:pPr>
                <a:r>
                  <a:rPr lang="en-US" sz="2000" dirty="0"/>
                  <a:t>When particle is moving right or left.</a:t>
                </a:r>
              </a:p>
              <a:p>
                <a:pPr lvl="2">
                  <a:buFont typeface="+mj-lt"/>
                  <a:buAutoNum type="alphaLcParenR"/>
                </a:pPr>
                <a:r>
                  <a:rPr lang="en-US" sz="2000" dirty="0"/>
                  <a:t>When the particle is stopped.</a:t>
                </a:r>
              </a:p>
              <a:p>
                <a:pPr lvl="2">
                  <a:buFont typeface="+mj-lt"/>
                  <a:buAutoNum type="alphaLcParenR"/>
                </a:pPr>
                <a:r>
                  <a:rPr lang="en-US" sz="2000" dirty="0"/>
                  <a:t>When the particle is speeding up or slowing down.</a:t>
                </a:r>
              </a:p>
              <a:p>
                <a:pPr lvl="0"/>
                <a:r>
                  <a:rPr lang="en-US" sz="1800" dirty="0"/>
                  <a:t>1</a:t>
                </a:r>
                <a:r>
                  <a:rPr lang="en-US" sz="1800" dirty="0" smtClean="0"/>
                  <a:t>. </a:t>
                </a:r>
                <a14:m>
                  <m:oMath xmlns:m="http://schemas.openxmlformats.org/officeDocument/2006/math">
                    <m:r>
                      <a:rPr lang="en-US" sz="1800" i="1"/>
                      <m:t>𝑠</m:t>
                    </m:r>
                    <m:d>
                      <m:dPr>
                        <m:ctrlPr>
                          <a:rPr lang="en-US" sz="1800" i="1"/>
                        </m:ctrlPr>
                      </m:dPr>
                      <m:e>
                        <m:r>
                          <a:rPr lang="en-US" sz="1800" i="1"/>
                          <m:t>𝑡</m:t>
                        </m:r>
                      </m:e>
                    </m:d>
                    <m:r>
                      <a:rPr lang="en-US" sz="1800" i="1"/>
                      <m:t>=−</m:t>
                    </m:r>
                    <m:sSup>
                      <m:sSupPr>
                        <m:ctrlPr>
                          <a:rPr lang="en-US" sz="1800" i="1"/>
                        </m:ctrlPr>
                      </m:sSupPr>
                      <m:e>
                        <m:r>
                          <a:rPr lang="en-US" sz="1800" i="1"/>
                          <m:t>𝑡</m:t>
                        </m:r>
                      </m:e>
                      <m:sup>
                        <m:r>
                          <a:rPr lang="en-US" sz="1800" i="1"/>
                          <m:t>3</m:t>
                        </m:r>
                      </m:sup>
                    </m:sSup>
                    <m:r>
                      <a:rPr lang="en-US" sz="1800" i="1"/>
                      <m:t>+9</m:t>
                    </m:r>
                    <m:sSup>
                      <m:sSupPr>
                        <m:ctrlPr>
                          <a:rPr lang="en-US" sz="1800" i="1"/>
                        </m:ctrlPr>
                      </m:sSupPr>
                      <m:e>
                        <m:r>
                          <a:rPr lang="en-US" sz="1800" i="1"/>
                          <m:t>𝑡</m:t>
                        </m:r>
                      </m:e>
                      <m:sup>
                        <m:r>
                          <a:rPr lang="en-US" sz="1800" i="1"/>
                          <m:t>2</m:t>
                        </m:r>
                      </m:sup>
                    </m:sSup>
                    <m:r>
                      <a:rPr lang="en-US" sz="1800" i="1"/>
                      <m:t>−24</m:t>
                    </m:r>
                    <m:r>
                      <a:rPr lang="en-US" sz="1800" i="1"/>
                      <m:t>𝑡</m:t>
                    </m:r>
                    <m:r>
                      <a:rPr lang="en-US" sz="1800" i="1"/>
                      <m:t>+ 1</m:t>
                    </m:r>
                  </m:oMath>
                </a14:m>
                <a:endParaRPr lang="en-US" sz="1800" dirty="0"/>
              </a:p>
              <a:p>
                <a:r>
                  <a:rPr lang="en-US" sz="1800" dirty="0"/>
                  <a:t>2</a:t>
                </a:r>
                <a:r>
                  <a:rPr lang="en-US" sz="1800" dirty="0" smtClean="0"/>
                  <a:t>.  </a:t>
                </a:r>
                <a14:m>
                  <m:oMath xmlns:m="http://schemas.openxmlformats.org/officeDocument/2006/math">
                    <m:r>
                      <a:rPr lang="en-US" sz="1800" i="1"/>
                      <m:t>𝑠</m:t>
                    </m:r>
                    <m:d>
                      <m:dPr>
                        <m:ctrlPr>
                          <a:rPr lang="en-US" sz="1800" i="1"/>
                        </m:ctrlPr>
                      </m:dPr>
                      <m:e>
                        <m:r>
                          <a:rPr lang="en-US" sz="1800" i="1"/>
                          <m:t>𝑡</m:t>
                        </m:r>
                      </m:e>
                    </m:d>
                    <m:r>
                      <a:rPr lang="en-US" sz="1800" i="1"/>
                      <m:t>=</m:t>
                    </m:r>
                    <m:r>
                      <a:rPr lang="en-US" sz="1800" i="1"/>
                      <m:t>𝑡</m:t>
                    </m:r>
                    <m:r>
                      <a:rPr lang="en-US" sz="1800" i="1"/>
                      <m:t>+ </m:t>
                    </m:r>
                    <m:f>
                      <m:fPr>
                        <m:ctrlPr>
                          <a:rPr lang="en-US" sz="1800" i="1"/>
                        </m:ctrlPr>
                      </m:fPr>
                      <m:num>
                        <m:r>
                          <a:rPr lang="en-US" sz="1800" i="1"/>
                          <m:t>9</m:t>
                        </m:r>
                      </m:num>
                      <m:den>
                        <m:r>
                          <a:rPr lang="en-US" sz="1800" i="1"/>
                          <m:t>𝑡</m:t>
                        </m:r>
                        <m:r>
                          <a:rPr lang="en-US" sz="1800" i="1"/>
                          <m:t>+1</m:t>
                        </m:r>
                      </m:den>
                    </m:f>
                    <m:r>
                      <a:rPr lang="en-US" sz="1800" i="1"/>
                      <m:t>+1</m:t>
                    </m:r>
                  </m:oMath>
                </a14:m>
                <a:endParaRPr lang="en-US" sz="1800" dirty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4035" y="1100628"/>
                <a:ext cx="8645237" cy="3579849"/>
              </a:xfrm>
              <a:blipFill rotWithShape="1">
                <a:blip r:embed="rId2"/>
                <a:stretch>
                  <a:fillRect l="-1481" t="-1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7124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399</TotalTime>
  <Words>349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Angles</vt:lpstr>
      <vt:lpstr>Equation</vt:lpstr>
      <vt:lpstr>Comparison of 1st and 2nd Derivative</vt:lpstr>
      <vt:lpstr>Moo Motion</vt:lpstr>
      <vt:lpstr>Particle Motion  and Curve Sketching</vt:lpstr>
      <vt:lpstr>Position, Velocity, and Acceleration</vt:lpstr>
      <vt:lpstr>Particle Motion</vt:lpstr>
      <vt:lpstr>Curve Sketching</vt:lpstr>
      <vt:lpstr>PowerPoint Presentation</vt:lpstr>
      <vt:lpstr>Particle Motion Review Question 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Rizzi</dc:creator>
  <cp:lastModifiedBy>Windows User</cp:lastModifiedBy>
  <cp:revision>14</cp:revision>
  <dcterms:created xsi:type="dcterms:W3CDTF">2014-10-05T22:03:14Z</dcterms:created>
  <dcterms:modified xsi:type="dcterms:W3CDTF">2014-10-08T11:11:36Z</dcterms:modified>
</cp:coreProperties>
</file>