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163E-9E69-D147-B2B1-C1CD0743EC7D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F4F20-26C1-EC48-AFB6-5D61D9875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163E-9E69-D147-B2B1-C1CD0743EC7D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F4F20-26C1-EC48-AFB6-5D61D9875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163E-9E69-D147-B2B1-C1CD0743EC7D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F4F20-26C1-EC48-AFB6-5D61D9875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163E-9E69-D147-B2B1-C1CD0743EC7D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F4F20-26C1-EC48-AFB6-5D61D9875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163E-9E69-D147-B2B1-C1CD0743EC7D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F4F20-26C1-EC48-AFB6-5D61D9875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163E-9E69-D147-B2B1-C1CD0743EC7D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F4F20-26C1-EC48-AFB6-5D61D9875B4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163E-9E69-D147-B2B1-C1CD0743EC7D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F4F20-26C1-EC48-AFB6-5D61D9875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163E-9E69-D147-B2B1-C1CD0743EC7D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F4F20-26C1-EC48-AFB6-5D61D9875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163E-9E69-D147-B2B1-C1CD0743EC7D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F4F20-26C1-EC48-AFB6-5D61D9875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163E-9E69-D147-B2B1-C1CD0743EC7D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8F4F20-26C1-EC48-AFB6-5D61D9875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163E-9E69-D147-B2B1-C1CD0743EC7D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F4F20-26C1-EC48-AFB6-5D61D9875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362163E-9E69-D147-B2B1-C1CD0743EC7D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D8F4F20-26C1-EC48-AFB6-5D61D9875B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Extrema</a:t>
            </a:r>
            <a:r>
              <a:rPr lang="en-US" dirty="0" smtClean="0"/>
              <a:t> on an Interval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Rizzi – </a:t>
            </a:r>
            <a:r>
              <a:rPr lang="en-US" dirty="0" err="1" smtClean="0"/>
              <a:t>Calc</a:t>
            </a:r>
            <a:r>
              <a:rPr lang="en-US" dirty="0" smtClean="0"/>
              <a:t> BC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69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 – Extreme Value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Find the </a:t>
            </a:r>
            <a:r>
              <a:rPr lang="en-US" sz="2800" dirty="0" err="1" smtClean="0"/>
              <a:t>extrema</a:t>
            </a:r>
            <a:r>
              <a:rPr lang="en-US" sz="2800" dirty="0" smtClean="0"/>
              <a:t> of the function on [0, 2π]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0801281"/>
              </p:ext>
            </p:extLst>
          </p:nvPr>
        </p:nvGraphicFramePr>
        <p:xfrm>
          <a:off x="768350" y="2082800"/>
          <a:ext cx="397986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1384200" imgH="203040" progId="Equation.3">
                  <p:embed/>
                </p:oleObj>
              </mc:Choice>
              <mc:Fallback>
                <p:oleObj name="Equation" r:id="rId3" imgW="13842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8350" y="2082800"/>
                        <a:ext cx="3979863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013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AP MC - 1993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300" y="1536700"/>
            <a:ext cx="8394700" cy="889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79154" y="2967335"/>
            <a:ext cx="5856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031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Round-up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Limits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Intermediate Value Theorem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Tangent Line</a:t>
            </a:r>
          </a:p>
          <a:p>
            <a:pPr>
              <a:buFont typeface="Arial"/>
              <a:buChar char="•"/>
            </a:pPr>
            <a:r>
              <a:rPr lang="en-US" sz="2400" dirty="0"/>
              <a:t>Average Rate of Change (AROC)</a:t>
            </a:r>
          </a:p>
          <a:p>
            <a:pPr>
              <a:buFont typeface="Arial"/>
              <a:buChar char="•"/>
            </a:pPr>
            <a:r>
              <a:rPr lang="en-US" sz="2400" dirty="0"/>
              <a:t>Instantaneous Rate of Change (IROC)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Strategies for Taking Derivatives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Implicit Differentiation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Related Rates</a:t>
            </a:r>
          </a:p>
        </p:txBody>
      </p:sp>
    </p:spTree>
    <p:extLst>
      <p:ext uri="{BB962C8B-B14F-4D97-AF65-F5344CB8AC3E}">
        <p14:creationId xmlns:p14="http://schemas.microsoft.com/office/powerpoint/2010/main" val="413898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Extrema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</a:t>
            </a:r>
            <a:r>
              <a:rPr lang="en-US" sz="2800" dirty="0" err="1" smtClean="0"/>
              <a:t>Extrema</a:t>
            </a:r>
            <a:r>
              <a:rPr lang="en-US" sz="2800" dirty="0" smtClean="0"/>
              <a:t>” refers to maximum and minimum values of a function</a:t>
            </a:r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284433"/>
              </p:ext>
            </p:extLst>
          </p:nvPr>
        </p:nvGraphicFramePr>
        <p:xfrm>
          <a:off x="822960" y="2260600"/>
          <a:ext cx="7520940" cy="2508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0470"/>
                <a:gridCol w="3760470"/>
              </a:tblGrid>
              <a:tr h="64932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Absolute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Extrema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Relative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Extrema</a:t>
                      </a:r>
                      <a:endParaRPr lang="en-US" sz="2800" dirty="0"/>
                    </a:p>
                  </a:txBody>
                  <a:tcPr/>
                </a:tc>
              </a:tr>
              <a:tr h="18594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Definitive</a:t>
                      </a:r>
                      <a:r>
                        <a:rPr lang="en-US" sz="2800" baseline="0" dirty="0" smtClean="0"/>
                        <a:t> m</a:t>
                      </a:r>
                      <a:r>
                        <a:rPr lang="en-US" sz="2800" dirty="0" smtClean="0"/>
                        <a:t>aximum</a:t>
                      </a:r>
                      <a:r>
                        <a:rPr lang="en-US" sz="2800" baseline="0" dirty="0" smtClean="0"/>
                        <a:t> or minimum over:</a:t>
                      </a:r>
                    </a:p>
                    <a:p>
                      <a:pPr marL="514350" indent="-514350" algn="l">
                        <a:buAutoNum type="alphaLcParenR"/>
                      </a:pPr>
                      <a:r>
                        <a:rPr lang="en-US" sz="2800" baseline="0" dirty="0" smtClean="0"/>
                        <a:t>A given interval or</a:t>
                      </a:r>
                    </a:p>
                    <a:p>
                      <a:pPr marL="514350" indent="-514350" algn="l">
                        <a:buAutoNum type="alphaLcParenR"/>
                      </a:pPr>
                      <a:r>
                        <a:rPr lang="en-US" sz="2800" baseline="0" dirty="0" smtClean="0"/>
                        <a:t>The entire graph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Maximum or minimum on a given open interval (not</a:t>
                      </a:r>
                      <a:r>
                        <a:rPr lang="en-US" sz="2800" baseline="0" dirty="0" smtClean="0"/>
                        <a:t> necessarily the whole graph)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46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</a:t>
            </a:r>
            <a:r>
              <a:rPr lang="en-US" dirty="0" err="1" smtClean="0"/>
              <a:t>Extrema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Can occur on the endpoints OR the interior of a CLOSED interval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62778"/>
          <a:stretch/>
        </p:blipFill>
        <p:spPr>
          <a:xfrm>
            <a:off x="457200" y="2235200"/>
            <a:ext cx="8226158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7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41852" r="37937" b="34259"/>
          <a:stretch/>
        </p:blipFill>
        <p:spPr>
          <a:xfrm>
            <a:off x="819002" y="190500"/>
            <a:ext cx="7519582" cy="2413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b="66297"/>
          <a:stretch/>
        </p:blipFill>
        <p:spPr>
          <a:xfrm>
            <a:off x="457200" y="2705100"/>
            <a:ext cx="8226158" cy="2311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644900" y="5384800"/>
            <a:ext cx="50384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/>
              <a:t>This is an </a:t>
            </a:r>
            <a:r>
              <a:rPr lang="en-US" sz="3200" b="1" u="sng" dirty="0" smtClean="0"/>
              <a:t>EXISTENCE THEOREM</a:t>
            </a:r>
            <a:r>
              <a:rPr lang="en-US" sz="3200" dirty="0" smtClean="0"/>
              <a:t>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3861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</a:t>
            </a:r>
            <a:r>
              <a:rPr lang="en-US" dirty="0" err="1" smtClean="0"/>
              <a:t>Extrema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4345940" cy="3579849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Occur in a given neighborhood, but aren’t necessarily the total max or min of a function</a:t>
            </a:r>
          </a:p>
          <a:p>
            <a:pPr>
              <a:buFont typeface="Arial"/>
              <a:buChar char="•"/>
            </a:pPr>
            <a:endParaRPr lang="en-US" sz="2400" dirty="0"/>
          </a:p>
          <a:p>
            <a:pPr>
              <a:buFont typeface="Arial"/>
              <a:buChar char="•"/>
            </a:pPr>
            <a:r>
              <a:rPr lang="en-US" sz="2400" dirty="0" smtClean="0"/>
              <a:t>Called </a:t>
            </a:r>
            <a:r>
              <a:rPr lang="en-US" sz="2400" u="sng" dirty="0" smtClean="0"/>
              <a:t>local</a:t>
            </a:r>
            <a:r>
              <a:rPr lang="en-US" sz="2400" dirty="0" smtClean="0"/>
              <a:t> min and max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365760"/>
            <a:ext cx="3429000" cy="431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6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Let </a:t>
            </a:r>
            <a:r>
              <a:rPr lang="en-US" sz="2400" i="1" dirty="0" smtClean="0"/>
              <a:t>f</a:t>
            </a:r>
            <a:r>
              <a:rPr lang="en-US" sz="2400" dirty="0" smtClean="0"/>
              <a:t> be defined at </a:t>
            </a:r>
            <a:r>
              <a:rPr lang="en-US" sz="2400" i="1" dirty="0" smtClean="0"/>
              <a:t>c</a:t>
            </a:r>
            <a:r>
              <a:rPr lang="en-US" sz="2400" dirty="0" smtClean="0"/>
              <a:t>. If </a:t>
            </a:r>
            <a:r>
              <a:rPr lang="en-US" sz="2400" i="1" dirty="0" smtClean="0"/>
              <a:t>f’</a:t>
            </a:r>
            <a:r>
              <a:rPr lang="en-US" sz="2400" dirty="0" smtClean="0"/>
              <a:t>(</a:t>
            </a:r>
            <a:r>
              <a:rPr lang="en-US" sz="2400" i="1" dirty="0" smtClean="0"/>
              <a:t>c</a:t>
            </a:r>
            <a:r>
              <a:rPr lang="en-US" sz="2400" dirty="0" smtClean="0"/>
              <a:t>) = 0 or if </a:t>
            </a:r>
            <a:r>
              <a:rPr lang="en-US" sz="2400" i="1" dirty="0" smtClean="0"/>
              <a:t>f</a:t>
            </a:r>
            <a:r>
              <a:rPr lang="en-US" sz="2400" dirty="0" smtClean="0"/>
              <a:t> is not differentiable at </a:t>
            </a:r>
            <a:r>
              <a:rPr lang="en-US" sz="2400" i="1" dirty="0" smtClean="0"/>
              <a:t>c</a:t>
            </a:r>
            <a:r>
              <a:rPr lang="en-US" sz="2400" dirty="0" smtClean="0"/>
              <a:t>, then </a:t>
            </a:r>
            <a:r>
              <a:rPr lang="en-US" sz="2400" i="1" dirty="0" smtClean="0"/>
              <a:t>c</a:t>
            </a:r>
            <a:r>
              <a:rPr lang="en-US" sz="2400" dirty="0" smtClean="0"/>
              <a:t> is a </a:t>
            </a:r>
            <a:r>
              <a:rPr lang="en-US" sz="2400" u="sng" dirty="0" smtClean="0"/>
              <a:t>critical number </a:t>
            </a:r>
            <a:r>
              <a:rPr lang="en-US" sz="2400" dirty="0" smtClean="0"/>
              <a:t>of </a:t>
            </a:r>
            <a:r>
              <a:rPr lang="en-US" sz="2400" i="1" dirty="0" smtClean="0"/>
              <a:t>f</a:t>
            </a:r>
            <a:r>
              <a:rPr lang="en-US" sz="2400" dirty="0" smtClean="0"/>
              <a:t>.</a:t>
            </a:r>
          </a:p>
          <a:p>
            <a:pPr>
              <a:buFont typeface="Arial"/>
              <a:buChar char="•"/>
            </a:pPr>
            <a:endParaRPr lang="en-US" sz="2400" dirty="0"/>
          </a:p>
          <a:p>
            <a:pPr>
              <a:buFont typeface="Arial"/>
              <a:buChar char="•"/>
            </a:pPr>
            <a:r>
              <a:rPr lang="en-US" sz="2400" dirty="0" smtClean="0"/>
              <a:t>In English, </a:t>
            </a:r>
            <a:r>
              <a:rPr lang="en-US" sz="2400" u="sng" dirty="0" smtClean="0"/>
              <a:t>critical numbers </a:t>
            </a:r>
            <a:r>
              <a:rPr lang="en-US" sz="2400" dirty="0" smtClean="0"/>
              <a:t>occur when either:</a:t>
            </a:r>
          </a:p>
          <a:p>
            <a:pPr lvl="3">
              <a:buFont typeface="Arial"/>
              <a:buChar char="•"/>
            </a:pPr>
            <a:r>
              <a:rPr lang="en-US" sz="2400" dirty="0"/>
              <a:t> </a:t>
            </a:r>
            <a:endParaRPr lang="en-US" sz="2400" dirty="0" smtClean="0"/>
          </a:p>
          <a:p>
            <a:pPr lvl="3">
              <a:buFont typeface="Arial"/>
              <a:buChar char="•"/>
            </a:pPr>
            <a:r>
              <a:rPr lang="en-US" sz="2400" dirty="0"/>
              <a:t> </a:t>
            </a:r>
            <a:endParaRPr lang="en-US" sz="2400" dirty="0" smtClean="0"/>
          </a:p>
          <a:p>
            <a:pPr>
              <a:buFont typeface="Arial"/>
              <a:buChar char="•"/>
            </a:pPr>
            <a:endParaRPr lang="en-US" sz="2400" dirty="0"/>
          </a:p>
          <a:p>
            <a:pPr marL="0" indent="0"/>
            <a:r>
              <a:rPr lang="en-US" sz="2400" u="sng" dirty="0" smtClean="0"/>
              <a:t>***Relative </a:t>
            </a:r>
            <a:r>
              <a:rPr lang="en-US" sz="2400" u="sng" dirty="0" err="1"/>
              <a:t>e</a:t>
            </a:r>
            <a:r>
              <a:rPr lang="en-US" sz="2400" u="sng" dirty="0" err="1" smtClean="0"/>
              <a:t>xtrema</a:t>
            </a:r>
            <a:r>
              <a:rPr lang="en-US" sz="2400" u="sng" dirty="0" smtClean="0"/>
              <a:t> occur ONLY at critical numbers</a:t>
            </a:r>
            <a:r>
              <a:rPr lang="en-US" sz="2400" u="sng" dirty="0" smtClean="0"/>
              <a:t>***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138726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Extreme Value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03172"/>
          </a:xfrm>
        </p:spPr>
        <p:txBody>
          <a:bodyPr>
            <a:normAutofit fontScale="92500"/>
          </a:bodyPr>
          <a:lstStyle/>
          <a:p>
            <a:pPr algn="ctr"/>
            <a:r>
              <a:rPr lang="en-US" sz="2800" dirty="0" smtClean="0"/>
              <a:t>Find the absolute maximum and minimum value of </a:t>
            </a:r>
            <a:r>
              <a:rPr lang="en-US" sz="2800" i="1" dirty="0" smtClean="0"/>
              <a:t>f </a:t>
            </a:r>
            <a:r>
              <a:rPr lang="en-US" sz="2800" dirty="0" smtClean="0"/>
              <a:t>on the interval</a:t>
            </a:r>
            <a:r>
              <a:rPr lang="en-US" sz="2800" dirty="0"/>
              <a:t> </a:t>
            </a:r>
            <a:r>
              <a:rPr lang="en-US" sz="2800" dirty="0" smtClean="0"/>
              <a:t>[-1, 3]</a:t>
            </a:r>
          </a:p>
          <a:p>
            <a:pPr algn="ctr"/>
            <a:endParaRPr lang="en-US" sz="2800" dirty="0"/>
          </a:p>
          <a:p>
            <a:r>
              <a:rPr lang="en-US" sz="2800" dirty="0" smtClean="0"/>
              <a:t>Steps: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Find critical numbers in (-1, 3)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Evaluate </a:t>
            </a:r>
            <a:r>
              <a:rPr lang="en-US" sz="2800" i="1" dirty="0" smtClean="0"/>
              <a:t>f</a:t>
            </a:r>
            <a:r>
              <a:rPr lang="en-US" sz="2800" dirty="0" smtClean="0"/>
              <a:t> at each critical number in (-1, 3)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Evaluate </a:t>
            </a:r>
            <a:r>
              <a:rPr lang="en-US" sz="2800" i="1" dirty="0" smtClean="0"/>
              <a:t>f</a:t>
            </a:r>
            <a:r>
              <a:rPr lang="en-US" sz="2800" dirty="0" smtClean="0"/>
              <a:t> at each endpoint of [-1, 3]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The least value is the min. Greatest is the max.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1458927"/>
              </p:ext>
            </p:extLst>
          </p:nvPr>
        </p:nvGraphicFramePr>
        <p:xfrm>
          <a:off x="2997199" y="1977709"/>
          <a:ext cx="329776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1447800" imgH="228600" progId="Equation.3">
                  <p:embed/>
                </p:oleObj>
              </mc:Choice>
              <mc:Fallback>
                <p:oleObj name="Equation" r:id="rId3" imgW="14478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97199" y="1977709"/>
                        <a:ext cx="3297767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198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4309" y="2298701"/>
            <a:ext cx="6009691" cy="4559300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7797643"/>
              </p:ext>
            </p:extLst>
          </p:nvPr>
        </p:nvGraphicFramePr>
        <p:xfrm>
          <a:off x="380999" y="339408"/>
          <a:ext cx="5008977" cy="790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4" imgW="1447800" imgH="228600" progId="Equation.3">
                  <p:embed/>
                </p:oleObj>
              </mc:Choice>
              <mc:Fallback>
                <p:oleObj name="Equation" r:id="rId4" imgW="14478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0999" y="339408"/>
                        <a:ext cx="5008977" cy="7908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80100" y="273902"/>
            <a:ext cx="25320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on [-1, 3]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9331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335</TotalTime>
  <Words>279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Angles</vt:lpstr>
      <vt:lpstr>Equation</vt:lpstr>
      <vt:lpstr>Microsoft Equation 3.0</vt:lpstr>
      <vt:lpstr>Extrema on an Interval</vt:lpstr>
      <vt:lpstr>Topic Round-up</vt:lpstr>
      <vt:lpstr>Extrema</vt:lpstr>
      <vt:lpstr>Absolute Extrema</vt:lpstr>
      <vt:lpstr>PowerPoint Presentation</vt:lpstr>
      <vt:lpstr>Relative Extrema</vt:lpstr>
      <vt:lpstr>Critical Numbers</vt:lpstr>
      <vt:lpstr>Example – Extreme Value Theorem</vt:lpstr>
      <vt:lpstr>PowerPoint Presentation</vt:lpstr>
      <vt:lpstr>Try it – Extreme Value Theorem</vt:lpstr>
      <vt:lpstr>Practice AP MC - 1993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Rizzi</dc:creator>
  <cp:lastModifiedBy>Windows User</cp:lastModifiedBy>
  <cp:revision>13</cp:revision>
  <dcterms:created xsi:type="dcterms:W3CDTF">2014-09-28T20:17:45Z</dcterms:created>
  <dcterms:modified xsi:type="dcterms:W3CDTF">2014-10-01T14:46:46Z</dcterms:modified>
</cp:coreProperties>
</file>