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3" r:id="rId3"/>
    <p:sldId id="257" r:id="rId4"/>
    <p:sldId id="258" r:id="rId5"/>
    <p:sldId id="259" r:id="rId6"/>
    <p:sldId id="264" r:id="rId7"/>
    <p:sldId id="260" r:id="rId8"/>
    <p:sldId id="261" r:id="rId9"/>
    <p:sldId id="262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ABAFC-5BDC-A343-A420-36EC2585AC48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5CF97-563C-6C40-9BE7-38308BD792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ABAFC-5BDC-A343-A420-36EC2585AC48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5CF97-563C-6C40-9BE7-38308BD792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ABAFC-5BDC-A343-A420-36EC2585AC48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5CF97-563C-6C40-9BE7-38308BD792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ABAFC-5BDC-A343-A420-36EC2585AC48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5CF97-563C-6C40-9BE7-38308BD792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ABAFC-5BDC-A343-A420-36EC2585AC48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5CF97-563C-6C40-9BE7-38308BD792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ABAFC-5BDC-A343-A420-36EC2585AC48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5CF97-563C-6C40-9BE7-38308BD792E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ABAFC-5BDC-A343-A420-36EC2585AC48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5CF97-563C-6C40-9BE7-38308BD792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ABAFC-5BDC-A343-A420-36EC2585AC48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5CF97-563C-6C40-9BE7-38308BD792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ABAFC-5BDC-A343-A420-36EC2585AC48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5CF97-563C-6C40-9BE7-38308BD792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ABAFC-5BDC-A343-A420-36EC2585AC48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1C5CF97-563C-6C40-9BE7-38308BD792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ABAFC-5BDC-A343-A420-36EC2585AC48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5CF97-563C-6C40-9BE7-38308BD792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D5ABAFC-5BDC-A343-A420-36EC2585AC48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E1C5CF97-563C-6C40-9BE7-38308BD792E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Infinite Limits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Rizzi – </a:t>
            </a:r>
            <a:r>
              <a:rPr lang="en-US" dirty="0" err="1" smtClean="0"/>
              <a:t>Calc</a:t>
            </a:r>
            <a:r>
              <a:rPr lang="en-US" dirty="0" smtClean="0"/>
              <a:t> BC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5730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Rate of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If I drive to Florida in 18 hours (1,187 miles), what is my average speed?</a:t>
            </a:r>
            <a:endParaRPr lang="en-US" sz="2400" dirty="0"/>
          </a:p>
        </p:txBody>
      </p:sp>
      <p:pic>
        <p:nvPicPr>
          <p:cNvPr id="2050" name="Picture 2" descr="http://cdn.history.com/sites/2/2013/11/florida-palm-tree-H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58987"/>
            <a:ext cx="9144000" cy="2988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2694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Rate of Change (</a:t>
            </a:r>
            <a:r>
              <a:rPr lang="en-US" dirty="0" err="1" smtClean="0"/>
              <a:t>Aroc</a:t>
            </a:r>
            <a:r>
              <a:rPr lang="en-US" dirty="0" smtClean="0"/>
              <a:t>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60218" y="1100628"/>
                <a:ext cx="4359564" cy="3579849"/>
              </a:xfrm>
            </p:spPr>
            <p:txBody>
              <a:bodyPr>
                <a:normAutofit/>
              </a:bodyPr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400" dirty="0" smtClean="0"/>
                  <a:t>Essentially just slope </a:t>
                </a:r>
                <a:r>
                  <a:rPr lang="en-US" sz="2400" dirty="0"/>
                  <a:t>over the given </a:t>
                </a:r>
                <a:r>
                  <a:rPr lang="en-US" sz="2400" dirty="0" smtClean="0"/>
                  <a:t>range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400" dirty="0" smtClean="0"/>
                  <a:t>Sample problem:</a:t>
                </a:r>
              </a:p>
              <a:p>
                <a:pPr marL="0" indent="0"/>
                <a:endParaRPr lang="en-US" sz="2400" dirty="0" smtClean="0"/>
              </a:p>
              <a:p>
                <a:pPr marL="0" indent="0"/>
                <a:r>
                  <a:rPr lang="en-US" sz="2400" dirty="0" smtClean="0"/>
                  <a:t>What is the AROC of </a:t>
                </a:r>
                <a:endParaRPr lang="en-US" sz="2400" b="1" i="1" dirty="0" smtClean="0">
                  <a:latin typeface="Cambria Math"/>
                </a:endParaRPr>
              </a:p>
              <a:p>
                <a:pPr marL="0" indent="0"/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/>
                      </a:rPr>
                      <m:t>𝒇</m:t>
                    </m:r>
                    <m:d>
                      <m:dPr>
                        <m:ctrlPr>
                          <a:rPr lang="en-US" sz="2400" b="1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 smtClean="0">
                            <a:latin typeface="Cambria Math"/>
                          </a:rPr>
                          <m:t>𝒙</m:t>
                        </m:r>
                      </m:e>
                    </m:d>
                    <m:r>
                      <a:rPr lang="en-US" sz="2400" b="1" i="1" smtClean="0">
                        <a:latin typeface="Cambria Math"/>
                      </a:rPr>
                      <m:t>=</m:t>
                    </m:r>
                    <m:r>
                      <a:rPr lang="en-US" sz="2400" b="1" i="1" smtClean="0">
                        <a:latin typeface="Cambria Math"/>
                      </a:rPr>
                      <m:t>𝟔</m:t>
                    </m:r>
                    <m:sSup>
                      <m:sSupPr>
                        <m:ctrlPr>
                          <a:rPr lang="en-US" sz="2400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sz="2400" b="1" i="1" smtClean="0">
                            <a:latin typeface="Cambria Math"/>
                          </a:rPr>
                          <m:t>𝟑</m:t>
                        </m:r>
                      </m:sup>
                    </m:sSup>
                    <m:r>
                      <a:rPr lang="en-US" sz="2400" b="1" i="1" smtClean="0">
                        <a:latin typeface="Cambria Math"/>
                      </a:rPr>
                      <m:t>+</m:t>
                    </m:r>
                    <m:r>
                      <a:rPr lang="en-US" sz="2400" b="1" i="1" smtClean="0">
                        <a:latin typeface="Cambria Math"/>
                      </a:rPr>
                      <m:t>𝟐</m:t>
                    </m:r>
                    <m:sSup>
                      <m:sSupPr>
                        <m:ctrlPr>
                          <a:rPr lang="en-US" sz="2400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sz="2400" b="1" i="1" smtClean="0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sz="2400" b="1" i="1" smtClean="0">
                        <a:latin typeface="Cambria Math"/>
                      </a:rPr>
                      <m:t>+</m:t>
                    </m:r>
                    <m:r>
                      <a:rPr lang="en-US" sz="2400" b="1" i="1" smtClean="0">
                        <a:latin typeface="Cambria Math"/>
                      </a:rPr>
                      <m:t>𝟒</m:t>
                    </m:r>
                  </m:oMath>
                </a14:m>
                <a:r>
                  <a:rPr lang="en-US" sz="2400" dirty="0" smtClean="0"/>
                  <a:t> on the interval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/>
                      </a:rPr>
                      <m:t>[−</m:t>
                    </m:r>
                    <m:r>
                      <a:rPr lang="en-US" sz="2400" b="1" i="1" smtClean="0">
                        <a:latin typeface="Cambria Math"/>
                      </a:rPr>
                      <m:t>𝟑</m:t>
                    </m:r>
                    <m:r>
                      <a:rPr lang="en-US" sz="2400" b="1" i="1" smtClean="0">
                        <a:latin typeface="Cambria Math"/>
                      </a:rPr>
                      <m:t>, </m:t>
                    </m:r>
                    <m:r>
                      <a:rPr lang="en-US" sz="2400" b="1" i="1" smtClean="0">
                        <a:latin typeface="Cambria Math"/>
                      </a:rPr>
                      <m:t>𝟓</m:t>
                    </m:r>
                    <m:r>
                      <a:rPr lang="en-US" sz="2400" b="1" i="1" smtClean="0">
                        <a:latin typeface="Cambria Math"/>
                      </a:rPr>
                      <m:t>]</m:t>
                    </m:r>
                  </m:oMath>
                </a14:m>
                <a:r>
                  <a:rPr lang="en-US" sz="2400" dirty="0" smtClean="0"/>
                  <a:t>?</a:t>
                </a: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0218" y="1100628"/>
                <a:ext cx="4359564" cy="3579849"/>
              </a:xfrm>
              <a:blipFill rotWithShape="1">
                <a:blip r:embed="rId2"/>
                <a:stretch>
                  <a:fillRect l="-2098" t="-1193" r="-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 descr="http://www.zweigmedia.com/ThirdEdSite/tutorials/pics/secant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8893" y="1263794"/>
            <a:ext cx="3889952" cy="3208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173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</a:t>
            </a:r>
            <a:r>
              <a:rPr lang="en-US" dirty="0" smtClean="0"/>
              <a:t> Review - IVT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400" y="1092200"/>
            <a:ext cx="8585200" cy="367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0804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Infinite Limits -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1953" y="1111365"/>
            <a:ext cx="4100022" cy="3579849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Increasing without bound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Decreasing without bound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“Infinity”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DNE</a:t>
            </a:r>
          </a:p>
        </p:txBody>
      </p:sp>
      <p:pic>
        <p:nvPicPr>
          <p:cNvPr id="1026" name="Picture 2" descr="http://www.mathsrevision.net/sites/mathsrevision.net/files/curv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1975" y="783502"/>
            <a:ext cx="4772025" cy="4248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5875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Numerical Approach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400" dirty="0" smtClean="0"/>
                  <a:t>Use table feature on GC to determine limit of </a:t>
                </a:r>
              </a:p>
              <a:p>
                <a:endParaRPr lang="en-US" sz="2400" b="1" i="1" dirty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𝒉</m:t>
                      </m:r>
                      <m:d>
                        <m:d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 smtClean="0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 smtClean="0">
                              <a:latin typeface="Cambria Math"/>
                            </a:rPr>
                            <m:t>𝒙</m:t>
                          </m:r>
                          <m:r>
                            <a:rPr lang="en-US" sz="2400" b="1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400" b="1" i="1" smtClean="0">
                              <a:latin typeface="Cambria Math"/>
                            </a:rPr>
                            <m:t>𝟏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16" t="-11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 descr="http://www.prenhall.com/divisions/esm/app/graphing/ti83/Graphing/setting_windows/Overview/images/table_5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7066" y="3271786"/>
            <a:ext cx="6486163" cy="1408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8321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Vertical Asymptote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Occurs when bottom of fraction is zero and top is nonzero.</a:t>
            </a:r>
          </a:p>
          <a:p>
            <a:endParaRPr lang="en-US" sz="2400" dirty="0"/>
          </a:p>
          <a:p>
            <a:r>
              <a:rPr lang="en-US" sz="2400" dirty="0" smtClean="0"/>
              <a:t>Recall that holes occur when numerator and denominator are both zero.</a:t>
            </a:r>
          </a:p>
        </p:txBody>
      </p:sp>
      <p:graphicFrame>
        <p:nvGraphicFramePr>
          <p:cNvPr id="4" name="Object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93971387"/>
              </p:ext>
            </p:extLst>
          </p:nvPr>
        </p:nvGraphicFramePr>
        <p:xfrm>
          <a:off x="5393747" y="3378727"/>
          <a:ext cx="3024188" cy="130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3" imgW="905040" imgH="383760" progId="Equation.3">
                  <p:embed/>
                </p:oleObj>
              </mc:Choice>
              <mc:Fallback>
                <p:oleObj name="Equation" r:id="rId3" imgW="905040" imgH="383760" progId="Equation.3">
                  <p:embed/>
                  <p:pic>
                    <p:nvPicPr>
                      <p:cNvPr id="0" name="Content Placeholder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3747" y="3378727"/>
                        <a:ext cx="3024188" cy="1301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79020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the Following limits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1" i="1" smtClean="0">
                                  <a:latin typeface="Cambria Math"/>
                                </a:rPr>
                                <m:t>𝒙</m:t>
                              </m:r>
                              <m:r>
                                <a:rPr lang="en-US" sz="2400" b="1" i="1" smtClean="0">
                                  <a:latin typeface="Cambria Math"/>
                                </a:rPr>
                                <m:t>→</m:t>
                              </m:r>
                              <m:sSup>
                                <m:sSupPr>
                                  <m:ctrlPr>
                                    <a:rPr lang="en-US" sz="2400" b="1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1" i="1" smtClean="0">
                                      <a:latin typeface="Cambria Math"/>
                                    </a:rPr>
                                    <m:t>𝟏</m:t>
                                  </m:r>
                                </m:e>
                                <m:sup>
                                  <m:r>
                                    <a:rPr lang="en-US" sz="2400" b="1" i="1" smtClean="0">
                                      <a:latin typeface="Cambria Math"/>
                                    </a:rPr>
                                    <m:t>−</m:t>
                                  </m:r>
                                </m:sup>
                              </m:sSup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2400" b="1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400" b="1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1" i="1" smtClean="0"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2400" b="1" i="1" smtClean="0">
                                      <a:latin typeface="Cambria Math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2400" b="1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400" b="1" i="1" smtClean="0">
                                  <a:latin typeface="Cambria Math"/>
                                </a:rPr>
                                <m:t>𝟑</m:t>
                              </m:r>
                              <m:r>
                                <a:rPr lang="en-US" sz="2400" b="1" i="1" smtClean="0">
                                  <a:latin typeface="Cambria Math"/>
                                </a:rPr>
                                <m:t>𝒙</m:t>
                              </m:r>
                            </m:num>
                            <m:den>
                              <m:r>
                                <a:rPr lang="en-US" sz="2400" b="1" i="1" smtClean="0">
                                  <a:latin typeface="Cambria Math"/>
                                </a:rPr>
                                <m:t>𝒙</m:t>
                              </m:r>
                              <m:r>
                                <a:rPr lang="en-US" sz="2400" b="1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400" b="1" i="1" smtClean="0">
                                  <a:latin typeface="Cambria Math"/>
                                </a:rPr>
                                <m:t>𝟏</m:t>
                              </m:r>
                            </m:den>
                          </m:f>
                          <m:r>
                            <a:rPr lang="en-US" sz="2400" b="1" i="1" smtClean="0">
                              <a:latin typeface="Cambria Math"/>
                            </a:rPr>
                            <m:t>=__________</m:t>
                          </m:r>
                        </m:e>
                      </m:func>
                    </m:oMath>
                  </m:oMathPara>
                </a14:m>
                <a:endParaRPr lang="en-US" sz="2400" dirty="0" smtClean="0"/>
              </a:p>
              <a:p>
                <a:endParaRPr lang="en-US" sz="2400" dirty="0" smtClean="0"/>
              </a:p>
              <a:p>
                <a:endParaRPr lang="en-US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i="1">
                                  <a:latin typeface="Cambria Math"/>
                                </a:rPr>
                                <m:t>𝒙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→</m:t>
                              </m:r>
                              <m:sSup>
                                <m:sSupPr>
                                  <m:ctrlPr>
                                    <a:rPr lang="en-US" sz="2400" b="1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1" i="1" smtClean="0">
                                      <a:latin typeface="Cambria Math"/>
                                    </a:rPr>
                                    <m:t>𝟏</m:t>
                                  </m:r>
                                </m:e>
                                <m:sup>
                                  <m:r>
                                    <a:rPr lang="en-US" sz="2400" b="1" i="1" smtClean="0">
                                      <a:latin typeface="Cambria Math"/>
                                    </a:rPr>
                                    <m:t>+</m:t>
                                  </m:r>
                                </m:sup>
                              </m:sSup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latin typeface="Cambria Math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2400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𝟑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𝒙</m:t>
                              </m:r>
                            </m:num>
                            <m:den>
                              <m:r>
                                <a:rPr lang="en-US" sz="2400" i="1">
                                  <a:latin typeface="Cambria Math"/>
                                </a:rPr>
                                <m:t>𝒙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𝟏</m:t>
                              </m:r>
                            </m:den>
                          </m:f>
                          <m:r>
                            <a:rPr lang="en-US" sz="2400" i="1">
                              <a:latin typeface="Cambria Math"/>
                            </a:rPr>
                            <m:t>=__________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9131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Determining Limits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22960" y="1100628"/>
                <a:ext cx="7520940" cy="3914717"/>
              </a:xfrm>
            </p:spPr>
            <p:txBody>
              <a:bodyPr>
                <a:norm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00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00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000" b="1" i="1" smtClean="0">
                                  <a:latin typeface="Cambria Math"/>
                                </a:rPr>
                                <m:t>𝒙</m:t>
                              </m:r>
                              <m:r>
                                <a:rPr lang="en-US" sz="2000" b="1" i="1" smtClean="0">
                                  <a:latin typeface="Cambria Math"/>
                                </a:rPr>
                                <m:t>→</m:t>
                              </m:r>
                              <m:r>
                                <a:rPr lang="en-US" sz="2000" b="1" i="1" smtClean="0">
                                  <a:latin typeface="Cambria Math"/>
                                </a:rPr>
                                <m:t>𝟎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ctrlPr>
                                <a:rPr lang="en-US" sz="2000" b="1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000" b="1" i="1" smtClean="0">
                                  <a:latin typeface="Cambria Math"/>
                                </a:rPr>
                                <m:t>𝟏</m:t>
                              </m:r>
                              <m:r>
                                <a:rPr lang="en-US" sz="2000" b="1" i="1" smtClean="0">
                                  <a:latin typeface="Cambria Math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2000" b="1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1" i="1" smtClean="0">
                                      <a:latin typeface="Cambria Math"/>
                                    </a:rPr>
                                    <m:t>𝟏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2000" b="1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b="1" i="1" smtClean="0">
                                          <a:latin typeface="Cambria Math"/>
                                        </a:rPr>
                                        <m:t>𝒙</m:t>
                                      </m:r>
                                    </m:e>
                                    <m:sup>
                                      <m:r>
                                        <a:rPr lang="en-US" sz="2000" b="1" i="1" smtClean="0">
                                          <a:latin typeface="Cambria Math"/>
                                        </a:rPr>
                                        <m:t>𝟐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  <m:r>
                            <a:rPr lang="en-US" sz="2000" b="1" i="1" smtClean="0">
                              <a:latin typeface="Cambria Math"/>
                            </a:rPr>
                            <m:t>=________</m:t>
                          </m:r>
                        </m:e>
                      </m:func>
                    </m:oMath>
                  </m:oMathPara>
                </a14:m>
                <a:endParaRPr lang="en-US" sz="2000" dirty="0" smtClean="0"/>
              </a:p>
              <a:p>
                <a:pPr algn="ctr"/>
                <a:endParaRPr lang="en-US" sz="20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i="1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000" i="1">
                                  <a:latin typeface="Cambria Math"/>
                                </a:rPr>
                                <m:t>𝒙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→</m:t>
                              </m:r>
                              <m:sSup>
                                <m:sSupPr>
                                  <m:ctrlPr>
                                    <a:rPr lang="en-US" sz="2000" b="1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1" i="1" smtClean="0">
                                      <a:latin typeface="Cambria Math"/>
                                    </a:rPr>
                                    <m:t>𝟏</m:t>
                                  </m:r>
                                </m:e>
                                <m:sup>
                                  <m:r>
                                    <a:rPr lang="en-US" sz="2000" b="1" i="1" smtClean="0">
                                      <a:latin typeface="Cambria Math"/>
                                    </a:rPr>
                                    <m:t>−</m:t>
                                  </m:r>
                                </m:sup>
                              </m:sSup>
                            </m:lim>
                          </m:limLow>
                        </m:fName>
                        <m:e>
                          <m:d>
                            <m:d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000" b="1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2000" b="1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b="1" i="1" smtClean="0">
                                          <a:latin typeface="Cambria Math"/>
                                        </a:rPr>
                                        <m:t>𝒙</m:t>
                                      </m:r>
                                    </m:e>
                                    <m:sup>
                                      <m:r>
                                        <a:rPr lang="en-US" sz="2000" b="1" i="1" smtClean="0">
                                          <a:latin typeface="Cambria Math"/>
                                        </a:rPr>
                                        <m:t>𝟐</m:t>
                                      </m:r>
                                    </m:sup>
                                  </m:sSup>
                                  <m:r>
                                    <a:rPr lang="en-US" sz="2000" b="1" i="1" smtClean="0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sz="2000" b="1" i="1" smtClean="0">
                                      <a:latin typeface="Cambria Math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en-US" sz="2000" b="1" i="1" smtClean="0">
                                      <a:latin typeface="Cambria Math"/>
                                    </a:rPr>
                                    <m:t>𝒄𝒐𝒕</m:t>
                                  </m:r>
                                  <m:r>
                                    <a:rPr lang="en-US" sz="2000" b="1" i="1" smtClean="0"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en-US" sz="2000" b="1" i="1" smtClean="0">
                                      <a:latin typeface="Cambria Math"/>
                                      <a:ea typeface="Cambria Math"/>
                                    </a:rPr>
                                    <m:t>𝝅</m:t>
                                  </m:r>
                                  <m:r>
                                    <a:rPr lang="en-US" sz="2000" b="1" i="1" smtClean="0">
                                      <a:latin typeface="Cambria Math"/>
                                      <a:ea typeface="Cambria Math"/>
                                    </a:rPr>
                                    <m:t>𝒙</m:t>
                                  </m:r>
                                  <m:r>
                                    <a:rPr lang="en-US" sz="2000" b="1" i="1" smtClean="0">
                                      <a:latin typeface="Cambria Math"/>
                                      <a:ea typeface="Cambria Math"/>
                                    </a:rPr>
                                    <m:t>)</m:t>
                                  </m:r>
                                </m:den>
                              </m:f>
                            </m:e>
                          </m:d>
                          <m:r>
                            <a:rPr lang="en-US" sz="2000" i="1">
                              <a:latin typeface="Cambria Math"/>
                            </a:rPr>
                            <m:t>=________</m:t>
                          </m:r>
                        </m:e>
                      </m:func>
                    </m:oMath>
                  </m:oMathPara>
                </a14:m>
                <a:endParaRPr lang="en-US" sz="2000" dirty="0" smtClean="0"/>
              </a:p>
              <a:p>
                <a:pPr algn="ctr"/>
                <a:endParaRPr lang="en-US" sz="20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i="1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000" i="1">
                                  <a:latin typeface="Cambria Math"/>
                                </a:rPr>
                                <m:t>𝒙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→</m:t>
                              </m:r>
                              <m:sSup>
                                <m:sSupPr>
                                  <m:ctrlPr>
                                    <a:rPr lang="en-US" sz="2000" b="1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𝟎</m:t>
                                  </m:r>
                                </m:e>
                                <m:sup>
                                  <m:r>
                                    <a:rPr lang="en-US" sz="2000" b="1" i="1" smtClean="0">
                                      <a:latin typeface="Cambria Math"/>
                                    </a:rPr>
                                    <m:t>+</m:t>
                                  </m:r>
                                </m:sup>
                              </m:sSup>
                            </m:lim>
                          </m:limLow>
                        </m:fName>
                        <m:e>
                          <m:d>
                            <m:d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000" b="1" i="1" smtClean="0">
                                  <a:latin typeface="Cambria Math"/>
                                </a:rPr>
                                <m:t>𝟑</m:t>
                              </m:r>
                              <m:r>
                                <a:rPr lang="en-US" sz="2000" b="1" i="1" smtClean="0">
                                  <a:latin typeface="Cambria Math"/>
                                </a:rPr>
                                <m:t>𝒄𝒐𝒕</m:t>
                              </m:r>
                              <m:r>
                                <a:rPr lang="en-US" sz="2000" b="1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2000" b="1" i="1" smtClean="0">
                                  <a:latin typeface="Cambria Math"/>
                                </a:rPr>
                                <m:t>𝒙</m:t>
                              </m:r>
                              <m:r>
                                <a:rPr lang="en-US" sz="2000" b="1" i="1" smtClean="0">
                                  <a:latin typeface="Cambria Math"/>
                                </a:rPr>
                                <m:t>)</m:t>
                              </m:r>
                            </m:e>
                          </m:d>
                          <m:r>
                            <a:rPr lang="en-US" sz="2000" i="1">
                              <a:latin typeface="Cambria Math"/>
                            </a:rPr>
                            <m:t>=________</m:t>
                          </m:r>
                        </m:e>
                      </m:func>
                    </m:oMath>
                  </m:oMathPara>
                </a14:m>
                <a:endParaRPr lang="en-US" sz="2000" dirty="0" smtClean="0"/>
              </a:p>
              <a:p>
                <a:pPr algn="ctr"/>
                <a:endParaRPr lang="en-US" sz="20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i="1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000" i="1">
                                  <a:latin typeface="Cambria Math"/>
                                </a:rPr>
                                <m:t>𝒙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→</m:t>
                              </m:r>
                              <m:sSup>
                                <m:sSupPr>
                                  <m:ctrlPr>
                                    <a:rPr lang="en-US" sz="2000" b="1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𝟎</m:t>
                                  </m:r>
                                </m:e>
                                <m:sup>
                                  <m:r>
                                    <a:rPr lang="en-US" sz="2000" b="1" i="1" smtClean="0">
                                      <a:latin typeface="Cambria Math"/>
                                    </a:rPr>
                                    <m:t>−</m:t>
                                  </m:r>
                                </m:sup>
                              </m:sSup>
                            </m:lim>
                          </m:limLow>
                        </m:fName>
                        <m:e>
                          <m:d>
                            <m:d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000" b="1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1" i="1" smtClean="0"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2000" b="1" i="1" smtClean="0">
                                      <a:latin typeface="Cambria Math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2000" i="1">
                                  <a:latin typeface="Cambria Math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>
                                      <a:latin typeface="Cambria Math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en-US" sz="2000" b="1" i="1" smtClean="0">
                                      <a:latin typeface="Cambria Math"/>
                                    </a:rPr>
                                    <m:t>𝒙</m:t>
                                  </m:r>
                                </m:den>
                              </m:f>
                            </m:e>
                          </m:d>
                          <m:r>
                            <a:rPr lang="en-US" sz="2000" i="1">
                              <a:latin typeface="Cambria Math"/>
                            </a:rPr>
                            <m:t>=________</m:t>
                          </m:r>
                        </m:e>
                      </m:func>
                    </m:oMath>
                  </m:oMathPara>
                </a14:m>
                <a:endParaRPr lang="en-US" sz="2000" dirty="0"/>
              </a:p>
              <a:p>
                <a:pPr algn="ctr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22960" y="1100628"/>
                <a:ext cx="7520940" cy="3914717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10645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/>
                  <a:t>Determining Limits as x→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  <a:ea typeface="Cambria Math"/>
                      </a:rPr>
                      <m:t>∞</m:t>
                    </m:r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l="-1621" t="-3333" b="-3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41607" y="1297576"/>
                <a:ext cx="3692769" cy="3914717"/>
              </a:xfrm>
            </p:spPr>
            <p:txBody>
              <a:bodyPr>
                <a:norm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i="1">
                                  <a:latin typeface="Cambria Math"/>
                                </a:rPr>
                                <m:t>𝒙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𝟏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latin typeface="Cambria Math"/>
                                    </a:rPr>
                                    <m:t>𝟏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2400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i="1">
                                          <a:latin typeface="Cambria Math"/>
                                        </a:rPr>
                                        <m:t>𝒙</m:t>
                                      </m:r>
                                    </m:e>
                                    <m:sup>
                                      <m:r>
                                        <a:rPr lang="en-US" sz="2400" i="1">
                                          <a:latin typeface="Cambria Math"/>
                                        </a:rPr>
                                        <m:t>𝟐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  <m:r>
                            <a:rPr lang="en-US" sz="2400" i="1">
                              <a:latin typeface="Cambria Math"/>
                            </a:rPr>
                            <m:t>=________</m:t>
                          </m:r>
                        </m:e>
                      </m:func>
                    </m:oMath>
                  </m:oMathPara>
                </a14:m>
                <a:endParaRPr lang="en-US" sz="2400" dirty="0"/>
              </a:p>
              <a:p>
                <a:pPr algn="ctr"/>
                <a:endParaRPr lang="en-US" sz="24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i="1">
                                  <a:latin typeface="Cambria Math"/>
                                </a:rPr>
                                <m:t>𝒙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1" smtClean="0">
                                  <a:latin typeface="Cambria Math"/>
                                </a:rPr>
                                <m:t>𝒔𝒊𝒏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2400" b="1" i="1" smtClean="0">
                                  <a:latin typeface="Cambria Math"/>
                                </a:rPr>
                                <m:t>𝟑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𝒙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)</m:t>
                              </m:r>
                            </m:e>
                          </m:d>
                          <m:r>
                            <a:rPr lang="en-US" sz="2400" i="1">
                              <a:latin typeface="Cambria Math"/>
                            </a:rPr>
                            <m:t>=________</m:t>
                          </m:r>
                        </m:e>
                      </m:func>
                    </m:oMath>
                  </m:oMathPara>
                </a14:m>
                <a:endParaRPr lang="en-US" sz="2400" dirty="0"/>
              </a:p>
              <a:p>
                <a:pPr algn="ctr"/>
                <a:endParaRPr lang="en-US" sz="24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i="1">
                                  <a:latin typeface="Cambria Math"/>
                                </a:rPr>
                                <m:t>𝒙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latin typeface="Cambria Math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2400" i="1">
                                  <a:latin typeface="Cambria Math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latin typeface="Cambria Math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en-US" sz="2400" i="1">
                                      <a:latin typeface="Cambria Math"/>
                                    </a:rPr>
                                    <m:t>𝒙</m:t>
                                  </m:r>
                                </m:den>
                              </m:f>
                            </m:e>
                          </m:d>
                          <m:r>
                            <a:rPr lang="en-US" sz="2400" i="1">
                              <a:latin typeface="Cambria Math"/>
                            </a:rPr>
                            <m:t>=________</m:t>
                          </m:r>
                        </m:e>
                      </m:func>
                    </m:oMath>
                  </m:oMathPara>
                </a14:m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41607" y="1297576"/>
                <a:ext cx="3692769" cy="3914717"/>
              </a:xfr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2"/>
              <p:cNvSpPr txBox="1">
                <a:spLocks/>
              </p:cNvSpPr>
              <p:nvPr/>
            </p:nvSpPr>
            <p:spPr>
              <a:xfrm>
                <a:off x="4998719" y="1100628"/>
                <a:ext cx="3692769" cy="391471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ts val="800"/>
                  </a:spcBef>
                  <a:buFont typeface="Arial" pitchFamily="34" charset="0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73736" indent="-173736" algn="l" defTabSz="914400" rtl="0" eaLnBrk="1" latinLnBrk="0" hangingPunct="1">
                  <a:spcBef>
                    <a:spcPts val="300"/>
                  </a:spcBef>
                  <a:buClr>
                    <a:schemeClr val="accent2"/>
                  </a:buClr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402336" indent="-164592" algn="l" defTabSz="914400" rtl="0" eaLnBrk="1" latinLnBrk="0" hangingPunct="1">
                  <a:spcBef>
                    <a:spcPts val="300"/>
                  </a:spcBef>
                  <a:buClr>
                    <a:schemeClr val="accent2"/>
                  </a:buClr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630936" indent="-164592" algn="l" defTabSz="914400" rtl="0" eaLnBrk="1" latinLnBrk="0" hangingPunct="1">
                  <a:spcBef>
                    <a:spcPts val="300"/>
                  </a:spcBef>
                  <a:buClr>
                    <a:schemeClr val="accent2"/>
                  </a:buClr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859536" indent="-173736" algn="l" defTabSz="914400" rtl="0" eaLnBrk="1" latinLnBrk="0" hangingPunct="1">
                  <a:spcBef>
                    <a:spcPts val="300"/>
                  </a:spcBef>
                  <a:buClr>
                    <a:schemeClr val="accent2"/>
                  </a:buClr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097280" indent="-173736" algn="l" defTabSz="914400" rtl="0" eaLnBrk="1" latinLnBrk="0" hangingPunct="1">
                  <a:spcBef>
                    <a:spcPts val="300"/>
                  </a:spcBef>
                  <a:buClr>
                    <a:schemeClr val="accent2"/>
                  </a:buClr>
                  <a:buFont typeface="Wingdings" pitchFamily="2" charset="2"/>
                  <a:buChar char="§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353312" indent="-164592" algn="l" defTabSz="914400" rtl="0" eaLnBrk="1" latinLnBrk="0" hangingPunct="1">
                  <a:spcBef>
                    <a:spcPts val="300"/>
                  </a:spcBef>
                  <a:buClr>
                    <a:schemeClr val="accent2"/>
                  </a:buClr>
                  <a:buFont typeface="Wingdings" pitchFamily="2" charset="2"/>
                  <a:buChar char="§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581912" indent="-164592" algn="l" defTabSz="914400" rtl="0" eaLnBrk="1" latinLnBrk="0" hangingPunct="1">
                  <a:spcBef>
                    <a:spcPts val="300"/>
                  </a:spcBef>
                  <a:buClr>
                    <a:schemeClr val="accent2"/>
                  </a:buClr>
                  <a:buFont typeface="Wingdings" pitchFamily="2" charset="2"/>
                  <a:buChar char="§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792224" indent="-164592" algn="l" defTabSz="914400" rtl="0" eaLnBrk="1" latinLnBrk="0" hangingPunct="1">
                  <a:spcBef>
                    <a:spcPts val="300"/>
                  </a:spcBef>
                  <a:buClr>
                    <a:schemeClr val="accent2"/>
                  </a:buClr>
                  <a:buFont typeface="Wingdings" pitchFamily="2" charset="2"/>
                  <a:buChar char="§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60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600" i="1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60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600" i="1">
                                  <a:latin typeface="Cambria Math"/>
                                </a:rPr>
                                <m:t>𝒙</m:t>
                              </m:r>
                              <m:r>
                                <a:rPr lang="en-US" sz="2600" i="1">
                                  <a:latin typeface="Cambria Math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ctrlPr>
                                <a:rPr lang="en-US" sz="2600" i="1"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60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600" i="1" smtClean="0">
                                      <a:latin typeface="Cambria Math"/>
                                    </a:rPr>
                                    <m:t>𝟐</m:t>
                                  </m:r>
                                </m:e>
                                <m:sup>
                                  <m:r>
                                    <a:rPr lang="en-US" sz="2600" i="1" smtClean="0">
                                      <a:latin typeface="Cambria Math"/>
                                    </a:rPr>
                                    <m:t>𝒙</m:t>
                                  </m:r>
                                </m:sup>
                              </m:sSup>
                            </m:e>
                          </m:d>
                          <m:r>
                            <a:rPr lang="en-US" sz="2600" i="1">
                              <a:latin typeface="Cambria Math"/>
                            </a:rPr>
                            <m:t>=________</m:t>
                          </m:r>
                        </m:e>
                      </m:func>
                    </m:oMath>
                  </m:oMathPara>
                </a14:m>
                <a:endParaRPr lang="en-US" sz="2600" dirty="0" smtClean="0"/>
              </a:p>
              <a:p>
                <a:pPr algn="ctr"/>
                <a:endParaRPr lang="en-US" sz="26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600" i="1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600" i="1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60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600" i="1">
                                  <a:latin typeface="Cambria Math"/>
                                </a:rPr>
                                <m:t>𝒙</m:t>
                              </m:r>
                              <m:r>
                                <a:rPr lang="en-US" sz="2600" i="1">
                                  <a:latin typeface="Cambria Math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ctrlPr>
                                <a:rPr lang="en-US" sz="2600" i="1"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6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600" i="1">
                                      <a:latin typeface="Cambria Math"/>
                                    </a:rPr>
                                    <m:t>𝟐</m:t>
                                  </m:r>
                                </m:e>
                                <m:sup>
                                  <m:f>
                                    <m:fPr>
                                      <m:ctrlPr>
                                        <a:rPr lang="en-US" sz="2600" i="1" smtClean="0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600" i="1" smtClean="0">
                                          <a:latin typeface="Cambria Math"/>
                                        </a:rPr>
                                        <m:t>𝟏</m:t>
                                      </m:r>
                                    </m:num>
                                    <m:den>
                                      <m:r>
                                        <a:rPr lang="en-US" sz="2600" i="1">
                                          <a:latin typeface="Cambria Math"/>
                                        </a:rPr>
                                        <m:t>𝒙</m:t>
                                      </m:r>
                                    </m:den>
                                  </m:f>
                                </m:sup>
                              </m:sSup>
                            </m:e>
                          </m:d>
                          <m:r>
                            <a:rPr lang="en-US" sz="2600" i="1">
                              <a:latin typeface="Cambria Math"/>
                            </a:rPr>
                            <m:t>=________</m:t>
                          </m:r>
                        </m:e>
                      </m:func>
                    </m:oMath>
                  </m:oMathPara>
                </a14:m>
                <a:endParaRPr lang="en-US" sz="2600" dirty="0"/>
              </a:p>
            </p:txBody>
          </p:sp>
        </mc:Choice>
        <mc:Fallback>
          <p:sp>
            <p:nvSpPr>
              <p:cNvPr id="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8719" y="1100628"/>
                <a:ext cx="3692769" cy="391471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93101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Limit Examples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i="1">
                                  <a:latin typeface="Cambria Math"/>
                                </a:rPr>
                                <m:t>𝒙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2400" b="1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b="1" i="1" smtClean="0">
                                          <a:latin typeface="Cambria Math"/>
                                        </a:rPr>
                                        <m:t>𝒙</m:t>
                                      </m:r>
                                    </m:e>
                                    <m:sup>
                                      <m:r>
                                        <a:rPr lang="en-US" sz="2400" b="1" i="1" smtClean="0">
                                          <a:latin typeface="Cambria Math"/>
                                        </a:rPr>
                                        <m:t>𝟑</m:t>
                                      </m:r>
                                    </m:sup>
                                  </m:sSup>
                                  <m:r>
                                    <a:rPr lang="en-US" sz="2400" b="1" i="1" smtClean="0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sz="2400" b="1" i="1" smtClean="0">
                                      <a:latin typeface="Cambria Math"/>
                                    </a:rPr>
                                    <m:t>𝟐</m:t>
                                  </m:r>
                                  <m:sSup>
                                    <m:sSupPr>
                                      <m:ctrlPr>
                                        <a:rPr lang="en-US" sz="2400" b="1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b="1" i="1" smtClean="0">
                                          <a:latin typeface="Cambria Math"/>
                                        </a:rPr>
                                        <m:t>𝒙</m:t>
                                      </m:r>
                                    </m:e>
                                    <m:sup>
                                      <m:r>
                                        <a:rPr lang="en-US" sz="2400" b="1" i="1" smtClean="0">
                                          <a:latin typeface="Cambria Math"/>
                                        </a:rPr>
                                        <m:t>𝟐</m:t>
                                      </m:r>
                                    </m:sup>
                                  </m:sSup>
                                  <m:r>
                                    <a:rPr lang="en-US" sz="2400" b="1" i="1" smtClean="0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sz="2400" b="1" i="1" smtClean="0">
                                      <a:latin typeface="Cambria Math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en-US" sz="2400" b="1" i="1" smtClean="0">
                                      <a:latin typeface="Cambria Math"/>
                                    </a:rPr>
                                    <m:t>𝟑</m:t>
                                  </m:r>
                                  <m:sSup>
                                    <m:sSupPr>
                                      <m:ctrlPr>
                                        <a:rPr lang="en-US" sz="2400" b="1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b="1" i="1" smtClean="0">
                                          <a:latin typeface="Cambria Math"/>
                                        </a:rPr>
                                        <m:t>𝒙</m:t>
                                      </m:r>
                                    </m:e>
                                    <m:sup>
                                      <m:r>
                                        <a:rPr lang="en-US" sz="2400" b="1" i="1" smtClean="0">
                                          <a:latin typeface="Cambria Math"/>
                                        </a:rPr>
                                        <m:t>𝟒</m:t>
                                      </m:r>
                                    </m:sup>
                                  </m:sSup>
                                  <m:r>
                                    <a:rPr lang="en-US" sz="2400" b="1" i="1" smtClean="0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sz="2400" b="1" i="1" smtClean="0">
                                      <a:latin typeface="Cambria Math"/>
                                    </a:rPr>
                                    <m:t>𝟓</m:t>
                                  </m:r>
                                  <m:sSup>
                                    <m:sSupPr>
                                      <m:ctrlPr>
                                        <a:rPr lang="en-US" sz="2400" b="1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b="1" i="1" smtClean="0">
                                          <a:latin typeface="Cambria Math"/>
                                        </a:rPr>
                                        <m:t>𝒙</m:t>
                                      </m:r>
                                    </m:e>
                                    <m:sup>
                                      <m:r>
                                        <a:rPr lang="en-US" sz="2400" b="1" i="1" smtClean="0">
                                          <a:latin typeface="Cambria Math"/>
                                        </a:rPr>
                                        <m:t>𝟐</m:t>
                                      </m:r>
                                    </m:sup>
                                  </m:sSup>
                                  <m:r>
                                    <a:rPr lang="en-US" sz="2400" b="1" i="1" smtClean="0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sz="2400" b="1" i="1" smtClean="0">
                                      <a:latin typeface="Cambria Math"/>
                                    </a:rPr>
                                    <m:t>𝟏𝟎</m:t>
                                  </m:r>
                                </m:den>
                              </m:f>
                            </m:e>
                          </m:d>
                          <m:r>
                            <a:rPr lang="en-US" sz="2400" i="1">
                              <a:latin typeface="Cambria Math"/>
                            </a:rPr>
                            <m:t>=________</m:t>
                          </m:r>
                        </m:e>
                      </m:func>
                    </m:oMath>
                  </m:oMathPara>
                </a14:m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i="1">
                                  <a:latin typeface="Cambria Math"/>
                                </a:rPr>
                                <m:t>𝒙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2400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i="1">
                                          <a:latin typeface="Cambria Math"/>
                                        </a:rPr>
                                        <m:t>𝒙</m:t>
                                      </m:r>
                                    </m:e>
                                    <m:sup>
                                      <m:r>
                                        <a:rPr lang="en-US" sz="2400" b="1" i="1" smtClean="0">
                                          <a:latin typeface="Cambria Math"/>
                                        </a:rPr>
                                        <m:t>𝟓</m:t>
                                      </m:r>
                                    </m:sup>
                                  </m:sSup>
                                  <m:r>
                                    <a:rPr lang="en-US" sz="2400" b="1" i="1" smtClean="0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sz="2400" b="1" i="1" smtClean="0">
                                      <a:latin typeface="Cambria Math"/>
                                    </a:rPr>
                                    <m:t>𝟑</m:t>
                                  </m:r>
                                  <m:sSup>
                                    <m:sSupPr>
                                      <m:ctrlPr>
                                        <a:rPr lang="en-US" sz="2400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i="1">
                                          <a:latin typeface="Cambria Math"/>
                                        </a:rPr>
                                        <m:t>𝒙</m:t>
                                      </m:r>
                                    </m:e>
                                    <m:sup>
                                      <m:r>
                                        <a:rPr lang="en-US" sz="2400" b="1" i="1" smtClean="0">
                                          <a:latin typeface="Cambria Math"/>
                                        </a:rPr>
                                        <m:t>𝟒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sz="2400" b="1" i="1" smtClean="0">
                                      <a:latin typeface="Cambria Math"/>
                                    </a:rPr>
                                    <m:t>𝟐</m:t>
                                  </m:r>
                                  <m:sSup>
                                    <m:sSupPr>
                                      <m:ctrlPr>
                                        <a:rPr lang="en-US" sz="2400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i="1">
                                          <a:latin typeface="Cambria Math"/>
                                        </a:rPr>
                                        <m:t>𝒙</m:t>
                                      </m:r>
                                    </m:e>
                                    <m:sup>
                                      <m:r>
                                        <a:rPr lang="en-US" sz="2400" i="1">
                                          <a:latin typeface="Cambria Math"/>
                                        </a:rPr>
                                        <m:t>𝟒</m:t>
                                      </m:r>
                                    </m:sup>
                                  </m:sSup>
                                  <m:r>
                                    <a:rPr lang="en-US" sz="2400" b="1" i="1" smtClean="0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sz="2400" b="1" i="1" smtClean="0">
                                      <a:latin typeface="Cambria Math"/>
                                    </a:rPr>
                                    <m:t>𝟕</m:t>
                                  </m:r>
                                  <m:sSup>
                                    <m:sSupPr>
                                      <m:ctrlPr>
                                        <a:rPr lang="en-US" sz="2400" b="1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b="1" i="1" smtClean="0">
                                          <a:latin typeface="Cambria Math"/>
                                        </a:rPr>
                                        <m:t>𝒙</m:t>
                                      </m:r>
                                    </m:e>
                                    <m:sup>
                                      <m:r>
                                        <a:rPr lang="en-US" sz="2400" b="1" i="1" smtClean="0">
                                          <a:latin typeface="Cambria Math"/>
                                        </a:rPr>
                                        <m:t>𝟐</m:t>
                                      </m:r>
                                    </m:sup>
                                  </m:sSup>
                                  <m:r>
                                    <a:rPr lang="en-US" sz="2400" i="1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sz="2400" i="1">
                                      <a:latin typeface="Cambria Math"/>
                                    </a:rPr>
                                    <m:t>𝟏</m:t>
                                  </m:r>
                                </m:den>
                              </m:f>
                            </m:e>
                          </m:d>
                          <m:r>
                            <a:rPr lang="en-US" sz="2400" i="1">
                              <a:latin typeface="Cambria Math"/>
                            </a:rPr>
                            <m:t>=________</m:t>
                          </m:r>
                        </m:e>
                      </m:func>
                    </m:oMath>
                  </m:oMathPara>
                </a14:m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i="1">
                                  <a:latin typeface="Cambria Math"/>
                                </a:rPr>
                                <m:t>𝒙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1" i="1" smtClean="0">
                                      <a:latin typeface="Cambria Math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sz="2400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b="1" i="1" smtClean="0">
                                          <a:latin typeface="Cambria Math"/>
                                        </a:rPr>
                                        <m:t>𝟐</m:t>
                                      </m:r>
                                      <m:r>
                                        <a:rPr lang="en-US" sz="2400" i="1">
                                          <a:latin typeface="Cambria Math"/>
                                        </a:rPr>
                                        <m:t>𝒙</m:t>
                                      </m:r>
                                    </m:e>
                                    <m:sup>
                                      <m:r>
                                        <a:rPr lang="en-US" sz="2400" i="1">
                                          <a:latin typeface="Cambria Math"/>
                                        </a:rPr>
                                        <m:t>𝟑</m:t>
                                      </m:r>
                                    </m:sup>
                                  </m:sSup>
                                  <m:r>
                                    <a:rPr lang="en-US" sz="2400" b="1" i="1" smtClean="0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sz="2400" i="1">
                                      <a:latin typeface="Cambria Math"/>
                                    </a:rPr>
                                    <m:t>𝟐</m:t>
                                  </m:r>
                                  <m:r>
                                    <a:rPr lang="en-US" sz="2400" b="1" i="1" smtClean="0">
                                      <a:latin typeface="Cambria Math"/>
                                    </a:rPr>
                                    <m:t>𝒙</m:t>
                                  </m:r>
                                  <m:r>
                                    <a:rPr lang="en-US" sz="2400" b="1" i="1" smtClean="0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sz="2400" b="1" i="1" smtClean="0">
                                      <a:latin typeface="Cambria Math"/>
                                    </a:rPr>
                                    <m:t>𝟕</m:t>
                                  </m:r>
                                </m:num>
                                <m:den>
                                  <m:r>
                                    <a:rPr lang="en-US" sz="2400" i="1">
                                      <a:latin typeface="Cambria Math"/>
                                    </a:rPr>
                                    <m:t>𝟑</m:t>
                                  </m:r>
                                  <m:sSup>
                                    <m:sSupPr>
                                      <m:ctrlPr>
                                        <a:rPr lang="en-US" sz="2400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i="1">
                                          <a:latin typeface="Cambria Math"/>
                                        </a:rPr>
                                        <m:t>𝒙</m:t>
                                      </m:r>
                                    </m:e>
                                    <m:sup>
                                      <m:r>
                                        <a:rPr lang="en-US" sz="2400" b="1" i="1" smtClean="0">
                                          <a:latin typeface="Cambria Math"/>
                                        </a:rPr>
                                        <m:t>𝟑</m:t>
                                      </m:r>
                                    </m:sup>
                                  </m:sSup>
                                  <m:r>
                                    <a:rPr lang="en-US" sz="2400" b="1" i="1" smtClean="0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sz="2400" b="1" i="1" smtClean="0">
                                      <a:latin typeface="Cambria Math"/>
                                    </a:rPr>
                                    <m:t>𝟒</m:t>
                                  </m:r>
                                  <m:sSup>
                                    <m:sSupPr>
                                      <m:ctrlPr>
                                        <a:rPr lang="en-US" sz="2400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i="1">
                                          <a:latin typeface="Cambria Math"/>
                                        </a:rPr>
                                        <m:t>𝒙</m:t>
                                      </m:r>
                                    </m:e>
                                    <m:sup>
                                      <m:r>
                                        <a:rPr lang="en-US" sz="2400" i="1">
                                          <a:latin typeface="Cambria Math"/>
                                        </a:rPr>
                                        <m:t>𝟐</m:t>
                                      </m:r>
                                    </m:sup>
                                  </m:sSup>
                                  <m:r>
                                    <a:rPr lang="en-US" sz="2400" b="1" i="1" smtClean="0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sz="2400" b="1" i="1" smtClean="0">
                                      <a:latin typeface="Cambria Math"/>
                                    </a:rPr>
                                    <m:t>𝒙</m:t>
                                  </m:r>
                                </m:den>
                              </m:f>
                            </m:e>
                          </m:d>
                          <m:r>
                            <a:rPr lang="en-US" sz="2400" i="1">
                              <a:latin typeface="Cambria Math"/>
                            </a:rPr>
                            <m:t>=________</m:t>
                          </m:r>
                        </m:e>
                      </m:fun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955955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169</TotalTime>
  <Words>419</Words>
  <Application>Microsoft Office PowerPoint</Application>
  <PresentationFormat>On-screen Show (4:3)</PresentationFormat>
  <Paragraphs>56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Angles</vt:lpstr>
      <vt:lpstr>Equation</vt:lpstr>
      <vt:lpstr>Infinite Limits</vt:lpstr>
      <vt:lpstr>Ap Review - IVT</vt:lpstr>
      <vt:lpstr>Infinite Limits - Terminology</vt:lpstr>
      <vt:lpstr>Numerical Approach</vt:lpstr>
      <vt:lpstr>Vertical Asymptote</vt:lpstr>
      <vt:lpstr>Find the Following limits</vt:lpstr>
      <vt:lpstr>Determining Limits</vt:lpstr>
      <vt:lpstr>Determining Limits as x→∞</vt:lpstr>
      <vt:lpstr>Extra Limit Examples</vt:lpstr>
      <vt:lpstr>Average Rate of Change</vt:lpstr>
      <vt:lpstr>Average Rate of Change (Aroc)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Infinite Limits</dc:title>
  <dc:creator>Craig Rizzi</dc:creator>
  <cp:lastModifiedBy>Windows User</cp:lastModifiedBy>
  <cp:revision>9</cp:revision>
  <dcterms:created xsi:type="dcterms:W3CDTF">2014-09-07T23:47:21Z</dcterms:created>
  <dcterms:modified xsi:type="dcterms:W3CDTF">2014-09-08T19:39:41Z</dcterms:modified>
</cp:coreProperties>
</file>