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9" r:id="rId7"/>
    <p:sldId id="259" r:id="rId8"/>
    <p:sldId id="263" r:id="rId9"/>
    <p:sldId id="260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EB8F0A-E922-452C-86CC-69FDCB8E7248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09F9E00-6C01-4F40-857F-68EC7DFCBE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Limits Analytically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Rizzi</a:t>
            </a:r>
            <a:r>
              <a:rPr lang="en-US" dirty="0" smtClean="0"/>
              <a:t>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Out Technique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=_________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2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Rationalizing Technique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rad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=_________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6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9"/>
                <a:ext cx="7520940" cy="149017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Evaluate the following limit: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𝒔𝒊𝒏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9"/>
                <a:ext cx="7520940" cy="1490172"/>
              </a:xfrm>
              <a:blipFill rotWithShape="1">
                <a:blip r:embed="rId2"/>
                <a:stretch>
                  <a:fillRect l="-1216" t="-2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2514600"/>
                <a:ext cx="7315200" cy="2666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On your GC, graph the following: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latin typeface="Cambria Math"/>
                        </a:rPr>
                        <m:t>∗</m:t>
                      </m:r>
                      <m:r>
                        <a:rPr lang="en-US" b="1" i="1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14600"/>
                <a:ext cx="7315200" cy="2666114"/>
              </a:xfrm>
              <a:prstGeom prst="rect">
                <a:avLst/>
              </a:prstGeom>
              <a:blipFill rotWithShape="1">
                <a:blip r:embed="rId3"/>
                <a:stretch>
                  <a:fillRect l="-667"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0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Trig Limits (memorize these)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 smtClean="0"/>
              </a:p>
              <a:p>
                <a:pPr algn="ctr"/>
                <a:endParaRPr lang="en-US" sz="2800" dirty="0" smtClean="0"/>
              </a:p>
              <a:p>
                <a:pPr algn="ctr"/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𝒄𝒐𝒔</m:t>
                              </m:r>
                              <m:d>
                                <m:d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2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Following Trig Limits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520940" cy="392857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𝒕𝒂𝒏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240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𝟔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 (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  <m:r>
                        <a:rPr lang="en-US" sz="2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520940" cy="392857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3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AP-Style Questions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34044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3200400"/>
            <a:ext cx="556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8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AP-Style Questions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4572000" cy="4679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91157" y="3200400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7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51899"/>
            <a:ext cx="7761588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1650" y="4038600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506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Up 2 – The return of Warm Up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27384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5771" y="2895600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0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Limit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𝟑</m:t>
                          </m:r>
                        </m:e>
                      </m:func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𝒙</m:t>
                          </m:r>
                        </m:e>
                      </m:func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r>
                        <a:rPr lang="en-US" sz="3200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32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3200" b="1" i="1" smtClean="0">
                                  <a:latin typeface="Cambria Math"/>
                                </a:rPr>
                                <m:t>𝟑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func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32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1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Properties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All analytical evaluations of limits involve a combination of those properties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800" b="1" i="1" smtClean="0">
                          <a:latin typeface="Cambria Math"/>
                        </a:rPr>
                        <m:t>___________</m:t>
                      </m:r>
                    </m:oMath>
                  </m:oMathPara>
                </a14:m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**Basic substitution…easy enough, right?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1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4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Properties Continued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914400"/>
                <a:ext cx="7520940" cy="40386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Theorem 1.2 – Properties of Limits</a:t>
                </a:r>
              </a:p>
              <a:p>
                <a:pPr algn="ctr"/>
                <a:r>
                  <a:rPr lang="en-US" sz="2400" dirty="0" smtClean="0"/>
                  <a:t>Let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𝒄</m:t>
                            </m:r>
                          </m:lim>
                        </m:limLow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𝒇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𝑳</m:t>
                        </m:r>
                      </m:e>
                    </m:func>
                  </m:oMath>
                </a14:m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𝒄</m:t>
                            </m:r>
                          </m:lim>
                        </m:limLow>
                      </m:fName>
                      <m:e>
                        <m:r>
                          <a:rPr lang="en-US" sz="2400" b="1" i="1" smtClean="0">
                            <a:latin typeface="Cambria Math"/>
                          </a:rPr>
                          <m:t>𝒈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𝑲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914400"/>
                <a:ext cx="7520940" cy="4038600"/>
              </a:xfrm>
              <a:blipFill rotWithShape="1">
                <a:blip r:embed="rId2"/>
                <a:stretch>
                  <a:fillRect l="-648" t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0886976"/>
                  </p:ext>
                </p:extLst>
              </p:nvPr>
            </p:nvGraphicFramePr>
            <p:xfrm>
              <a:off x="76200" y="2057400"/>
              <a:ext cx="8991600" cy="28956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4495800"/>
                    <a:gridCol w="4495800"/>
                  </a:tblGrid>
                  <a:tr h="12318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Scalar Multiplier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320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𝒙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𝒄</m:t>
                                        </m:r>
                                      </m:lim>
                                    </m:limLow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  <m:r>
                                          <a:rPr lang="en-US" sz="3200" smtClean="0">
                                            <a:latin typeface="Cambria Math"/>
                                          </a:rPr>
                                          <m:t>∙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32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20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</m:e>
                                    </m:d>
                                    <m:r>
                                      <a:rPr lang="en-US" sz="320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sz="3200" smtClean="0"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sz="3200">
                                        <a:latin typeface="Cambria Math"/>
                                      </a:rPr>
                                      <m:t>𝑳</m:t>
                                    </m:r>
                                  </m:e>
                                </m:func>
                                <m:r>
                                  <a:rPr lang="en-US" sz="320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Sum or Difference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i="1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>
                                            <a:latin typeface="Cambria Math"/>
                                          </a:rPr>
                                          <m:t>𝒙</m:t>
                                        </m:r>
                                        <m:r>
                                          <a:rPr lang="en-US" sz="280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2800">
                                            <a:latin typeface="Cambria Math"/>
                                          </a:rPr>
                                          <m:t>𝒄</m:t>
                                        </m:r>
                                      </m:lim>
                                    </m:limLow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80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>
                                            <a:latin typeface="Cambria Math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2800" smtClean="0">
                                            <a:latin typeface="Cambria Math"/>
                                          </a:rPr>
                                          <m:t>±</m:t>
                                        </m:r>
                                        <m:r>
                                          <a:rPr lang="en-US" sz="2800" smtClean="0">
                                            <a:latin typeface="Cambria Math"/>
                                          </a:rPr>
                                          <m:t>𝒈</m:t>
                                        </m:r>
                                        <m:d>
                                          <m:dPr>
                                            <m:ctrlPr>
                                              <a:rPr lang="en-US" sz="2800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800" smtClean="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</m:e>
                                    </m:d>
                                    <m:r>
                                      <a:rPr lang="en-US" sz="280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𝑳</m:t>
                                    </m:r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±</m:t>
                                    </m:r>
                                    <m:r>
                                      <a:rPr lang="en-US" sz="2800" smtClean="0"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</m:func>
                                <m:r>
                                  <a:rPr lang="en-US" sz="280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3200" dirty="0" smtClean="0"/>
                        </a:p>
                      </a:txBody>
                      <a:tcPr/>
                    </a:tc>
                  </a:tr>
                  <a:tr h="16637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Product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320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𝒙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𝒄</m:t>
                                        </m:r>
                                      </m:lim>
                                    </m:limLow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32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20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𝒈</m:t>
                                        </m:r>
                                        <m:d>
                                          <m:dPr>
                                            <m:ctrlPr>
                                              <a:rPr lang="en-US" sz="3200" i="1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20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</m:e>
                                    </m:d>
                                    <m:r>
                                      <a:rPr lang="en-US" sz="320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sz="3200">
                                        <a:latin typeface="Cambria Math"/>
                                      </a:rPr>
                                      <m:t>𝑳𝑲</m:t>
                                    </m:r>
                                  </m:e>
                                </m:func>
                                <m:r>
                                  <a:rPr lang="en-US" sz="320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32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b="1" dirty="0" smtClean="0"/>
                            <a:t>Quotient**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320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𝒙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→</m:t>
                                        </m:r>
                                        <m:r>
                                          <a:rPr lang="en-US" sz="3200">
                                            <a:latin typeface="Cambria Math"/>
                                          </a:rPr>
                                          <m:t>𝒄</m:t>
                                        </m:r>
                                      </m:lim>
                                    </m:limLow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32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3200" i="1" smtClean="0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𝒇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num>
                                          <m:den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𝒈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𝒙</m:t>
                                            </m:r>
                                            <m:r>
                                              <a:rPr lang="en-US" sz="3200" smtClean="0">
                                                <a:latin typeface="Cambria Math"/>
                                              </a:rPr>
                                              <m:t>)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3200">
                                        <a:latin typeface="Cambria Math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US" sz="32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200" smtClean="0">
                                            <a:latin typeface="Cambria Math"/>
                                          </a:rPr>
                                          <m:t>𝑳</m:t>
                                        </m:r>
                                      </m:num>
                                      <m:den>
                                        <m:r>
                                          <a:rPr lang="en-US" sz="3200" smtClean="0">
                                            <a:latin typeface="Cambria Math"/>
                                          </a:rPr>
                                          <m:t>𝑲</m:t>
                                        </m:r>
                                      </m:den>
                                    </m:f>
                                  </m:e>
                                </m:func>
                                <m:r>
                                  <a:rPr lang="en-US" sz="320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0886976"/>
                  </p:ext>
                </p:extLst>
              </p:nvPr>
            </p:nvGraphicFramePr>
            <p:xfrm>
              <a:off x="76200" y="2057400"/>
              <a:ext cx="8991600" cy="2895600"/>
            </p:xfrm>
            <a:graphic>
              <a:graphicData uri="http://schemas.openxmlformats.org/drawingml/2006/table">
                <a:tbl>
                  <a:tblPr firstRow="1" bandRow="1">
                    <a:tableStyleId>{C083E6E3-FA7D-4D7B-A595-EF9225AFEA82}</a:tableStyleId>
                  </a:tblPr>
                  <a:tblGrid>
                    <a:gridCol w="4495800"/>
                    <a:gridCol w="4495800"/>
                  </a:tblGrid>
                  <a:tr h="12318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6" t="-3465" r="-99864" b="-135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71" t="-3465" b="-135149"/>
                          </a:stretch>
                        </a:blipFill>
                      </a:tcPr>
                    </a:tc>
                  </a:tr>
                  <a:tr h="16637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36" t="-76557" r="-99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71" t="-7655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764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(with the trigs)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</m:e>
                      </m:func>
                      <m:r>
                        <a:rPr lang="en-US" sz="2400" b="1" i="1" smtClean="0">
                          <a:latin typeface="Cambria Math"/>
                        </a:rPr>
                        <m:t>=_________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𝝅</m:t>
                              </m:r>
                            </m:lim>
                          </m:limLow>
                        </m:fName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𝒙𝒄𝒐𝒔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/>
                            </a:rPr>
                            <m:t>=_________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/>
                            </a:rPr>
                            <m:t>𝒔𝒊𝒏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/>
                        </a:rPr>
                        <m:t>=_________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4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Composite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𝒄</m:t>
                              </m:r>
                            </m:lim>
                          </m:limLow>
                        </m:fName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𝒄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𝒈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))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This looks like a lot of math jargon, right…?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Examples: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7824113"/>
                  </p:ext>
                </p:extLst>
              </p:nvPr>
            </p:nvGraphicFramePr>
            <p:xfrm>
              <a:off x="685800" y="3733800"/>
              <a:ext cx="7696200" cy="121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48100"/>
                    <a:gridCol w="3848100"/>
                  </a:tblGrid>
                  <a:tr h="1219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→3</m:t>
                                        </m:r>
                                      </m:lim>
                                    </m:limLow>
                                  </m:fName>
                                  <m:e>
                                    <m:rad>
                                      <m:radPr>
                                        <m:ctrlPr>
                                          <a:rPr lang="en-US" sz="2800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28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deg>
                                      <m:e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−10</m:t>
                                        </m:r>
                                      </m:e>
                                    </m:rad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280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800" i="1" smtClean="0">
                                            <a:latin typeface="Cambria Math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i="0" smtClean="0"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800" b="0" i="1" smtClean="0">
                                            <a:latin typeface="Cambria Math"/>
                                          </a:rPr>
                                          <m:t>→0</m:t>
                                        </m:r>
                                      </m:lim>
                                    </m:limLow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sz="2800" b="0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smtClean="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sz="28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800" b="0" i="1" smtClean="0">
                                                    <a:latin typeface="Cambria Math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800" b="0" i="1" smtClean="0">
                                                    <a:latin typeface="Cambria Math"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−5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n-US" sz="2800" b="0" i="1" smtClean="0">
                                                <a:latin typeface="Cambria Math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=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7824113"/>
                  </p:ext>
                </p:extLst>
              </p:nvPr>
            </p:nvGraphicFramePr>
            <p:xfrm>
              <a:off x="685800" y="3733800"/>
              <a:ext cx="7696200" cy="121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48100"/>
                    <a:gridCol w="3848100"/>
                  </a:tblGrid>
                  <a:tr h="1219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58" t="-5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158" t="-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532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 one?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00628"/>
                <a:ext cx="8229600" cy="3579849"/>
              </a:xfrm>
            </p:spPr>
            <p:txBody>
              <a:bodyPr>
                <a:normAutofit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/>
                            </a:rPr>
                            <m:t>=_________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sz="2800" dirty="0" smtClean="0"/>
                  <a:t>We end up with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𝟎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situation. What does this tell you?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00628"/>
                <a:ext cx="8229600" cy="3579849"/>
              </a:xfrm>
              <a:blipFill rotWithShape="1">
                <a:blip r:embed="rId2"/>
                <a:stretch>
                  <a:fillRect l="-1481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8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329</TotalTime>
  <Words>579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Evaluating Limits Analytically</vt:lpstr>
      <vt:lpstr>Warm Up</vt:lpstr>
      <vt:lpstr>Warm Up 2 – The return of Warm Up</vt:lpstr>
      <vt:lpstr>Basic Limit Properties</vt:lpstr>
      <vt:lpstr>Limit Properties Continued</vt:lpstr>
      <vt:lpstr>Limit Properties Continued</vt:lpstr>
      <vt:lpstr>Practice (with the trigs)</vt:lpstr>
      <vt:lpstr>Composite Functions</vt:lpstr>
      <vt:lpstr>How about this one?</vt:lpstr>
      <vt:lpstr>Dividing Out Technique</vt:lpstr>
      <vt:lpstr>Rationalizing Technique</vt:lpstr>
      <vt:lpstr>Squeeze Theorem</vt:lpstr>
      <vt:lpstr>Special Trig Limits (memorize these)</vt:lpstr>
      <vt:lpstr>Solve the Following Trig Limits</vt:lpstr>
      <vt:lpstr>AP-Style Questions</vt:lpstr>
      <vt:lpstr>AP-Style Questions</vt:lpstr>
    </vt:vector>
  </TitlesOfParts>
  <Company>Rochester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Limits Analytically</dc:title>
  <dc:creator>Windows User</dc:creator>
  <cp:lastModifiedBy>Windows User</cp:lastModifiedBy>
  <cp:revision>14</cp:revision>
  <dcterms:created xsi:type="dcterms:W3CDTF">2014-09-04T11:05:37Z</dcterms:created>
  <dcterms:modified xsi:type="dcterms:W3CDTF">2014-09-05T14:45:30Z</dcterms:modified>
</cp:coreProperties>
</file>